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69.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47.xml" ContentType="application/vnd.openxmlformats-officedocument.presentationml.notesSlide+xml"/>
  <Override PartName="/ppt/notesSlides/notesSlide1.xml" ContentType="application/vnd.openxmlformats-officedocument.presentationml.notesSlide+xml"/>
  <Override PartName="/ppt/notesSlides/_rels/notesSlide72.xml.rels" ContentType="application/vnd.openxmlformats-package.relationships+xml"/>
  <Override PartName="/ppt/notesSlides/_rels/notesSlide50.xml.rels" ContentType="application/vnd.openxmlformats-package.relationships+xml"/>
  <Override PartName="/ppt/notesSlides/_rels/notesSlide7.xml.rels" ContentType="application/vnd.openxmlformats-package.relationships+xml"/>
  <Override PartName="/ppt/notesSlides/_rels/notesSlide49.xml.rels" ContentType="application/vnd.openxmlformats-package.relationships+xml"/>
  <Override PartName="/ppt/notesSlides/_rels/notesSlide53.xml.rels" ContentType="application/vnd.openxmlformats-package.relationships+xml"/>
  <Override PartName="/ppt/notesSlides/_rels/notesSlide33.xml.rels" ContentType="application/vnd.openxmlformats-package.relationships+xml"/>
  <Override PartName="/ppt/notesSlides/_rels/notesSlide64.xml.rels" ContentType="application/vnd.openxmlformats-package.relationships+xml"/>
  <Override PartName="/ppt/notesSlides/_rels/notesSlide57.xml.rels" ContentType="application/vnd.openxmlformats-package.relationships+xml"/>
  <Override PartName="/ppt/notesSlides/_rels/notesSlide61.xml.rels" ContentType="application/vnd.openxmlformats-package.relationships+xml"/>
  <Override PartName="/ppt/notesSlides/_rels/notesSlide54.xml.rels" ContentType="application/vnd.openxmlformats-package.relationships+xml"/>
  <Override PartName="/ppt/notesSlides/_rels/notesSlide46.xml.rels" ContentType="application/vnd.openxmlformats-package.relationships+xml"/>
  <Override PartName="/ppt/notesSlides/_rels/notesSlide77.xml.rels" ContentType="application/vnd.openxmlformats-package.relationships+xml"/>
  <Override PartName="/ppt/notesSlides/_rels/notesSlide62.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76.xml.rels" ContentType="application/vnd.openxmlformats-package.relationships+xml"/>
  <Override PartName="/ppt/notesSlides/_rels/notesSlide80.xml.rels" ContentType="application/vnd.openxmlformats-package.relationships+xml"/>
  <Override PartName="/ppt/notesSlides/_rels/notesSlide71.xml.rels" ContentType="application/vnd.openxmlformats-package.relationships+xml"/>
  <Override PartName="/ppt/notesSlides/_rels/notesSlide78.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1.xml.rels" ContentType="application/vnd.openxmlformats-package.relationships+xml"/>
  <Override PartName="/ppt/notesSlides/_rels/notesSlide74.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_rels/notesSlide56.xml.rels" ContentType="application/vnd.openxmlformats-package.relationships+xml"/>
  <Override PartName="/ppt/notesSlides/_rels/notesSlide47.xml.rels" ContentType="application/vnd.openxmlformats-package.relationships+xml"/>
  <Override PartName="/ppt/notesSlides/_rels/notesSlide63.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38.xml.rels" ContentType="application/vnd.openxmlformats-package.relationships+xml"/>
  <Override PartName="/ppt/notesSlides/_rels/notesSlide73.xml.rels" ContentType="application/vnd.openxmlformats-package.relationships+xml"/>
  <Override PartName="/ppt/notesSlides/_rels/notesSlide66.xml.rels" ContentType="application/vnd.openxmlformats-package.relationships+xml"/>
  <Override PartName="/ppt/notesSlides/_rels/notesSlide13.xml.rels" ContentType="application/vnd.openxmlformats-package.relationships+xml"/>
  <Override PartName="/ppt/notesSlides/_rels/notesSlide40.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45.xml.rels" ContentType="application/vnd.openxmlformats-package.relationships+xml"/>
  <Override PartName="/ppt/notesSlides/_rels/notesSlide9.xml.rels" ContentType="application/vnd.openxmlformats-package.relationships+xml"/>
  <Override PartName="/ppt/notesSlides/_rels/notesSlide2.xml.rels" ContentType="application/vnd.openxmlformats-package.relationships+xml"/>
  <Override PartName="/ppt/notesSlides/_rels/notesSlide79.xml.rels" ContentType="application/vnd.openxmlformats-package.relationships+xml"/>
  <Override PartName="/ppt/notesSlides/_rels/notesSlide30.xml.rels" ContentType="application/vnd.openxmlformats-package.relationships+xml"/>
  <Override PartName="/ppt/notesSlides/_rels/notesSlide26.xml.rels" ContentType="application/vnd.openxmlformats-package.relationships+xml"/>
  <Override PartName="/ppt/notesSlides/_rels/notesSlide69.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35.xml.rels" ContentType="application/vnd.openxmlformats-package.relationships+xml"/>
  <Override PartName="/ppt/notesSlides/_rels/notesSlide4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59.xml.rels" ContentType="application/vnd.openxmlformats-package.relationships+xml"/>
  <Override PartName="/ppt/notesSlides/_rels/notesSlide75.xml.rels" ContentType="application/vnd.openxmlformats-package.relationships+xml"/>
  <Override PartName="/ppt/notesSlides/_rels/notesSlide68.xml.rels" ContentType="application/vnd.openxmlformats-package.relationships+xml"/>
  <Override PartName="/ppt/notesSlides/_rels/notesSlide60.xml.rels" ContentType="application/vnd.openxmlformats-package.relationships+xml"/>
  <Override PartName="/ppt/notesSlides/_rels/notesSlide67.xml.rels" ContentType="application/vnd.openxmlformats-package.relationships+xml"/>
  <Override PartName="/ppt/notesSlides/_rels/notesSlide14.xml.rels" ContentType="application/vnd.openxmlformats-package.relationships+xml"/>
  <Override PartName="/ppt/notesSlides/_rels/notesSlide58.xml.rels" ContentType="application/vnd.openxmlformats-package.relationships+xml"/>
  <Override PartName="/ppt/notesSlides/_rels/notesSlide39.xml.rels" ContentType="application/vnd.openxmlformats-package.relationships+xml"/>
  <Override PartName="/ppt/notesSlides/_rels/notesSlide43.xml.rels" ContentType="application/vnd.openxmlformats-package.relationships+xml"/>
  <Override PartName="/ppt/notesSlides/notesSlide6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59.xml" ContentType="application/vnd.openxmlformats-officedocument.presentationml.notesSlide+xml"/>
  <Override PartName="/ppt/notesSlides/notesSlide23.xml" ContentType="application/vnd.openxmlformats-officedocument.presentationml.notesSlide+xml"/>
  <Override PartName="/ppt/notesSlides/notesSlide73.xml" ContentType="application/vnd.openxmlformats-officedocument.presentationml.notesSlide+xml"/>
  <Override PartName="/ppt/notesSlides/notesSlide24.xml" ContentType="application/vnd.openxmlformats-officedocument.presentationml.notesSlide+xml"/>
  <Override PartName="/ppt/notesSlides/notesSlide13.xml" ContentType="application/vnd.openxmlformats-officedocument.presentationml.notesSlide+xml"/>
  <Override PartName="/ppt/notesSlides/notesSlide39.xml" ContentType="application/vnd.openxmlformats-officedocument.presentationml.notesSlide+xml"/>
  <Override PartName="/ppt/notesSlides/notesSlide62.xml" ContentType="application/vnd.openxmlformats-officedocument.presentationml.notesSlide+xml"/>
  <Override PartName="/ppt/notesSlides/notesSlide74.xml" ContentType="application/vnd.openxmlformats-officedocument.presentationml.notesSlide+xml"/>
  <Override PartName="/ppt/notesSlides/notesSlide25.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79.xml" ContentType="application/vnd.openxmlformats-officedocument.presentationml.notesSlide+xml"/>
  <Override PartName="/ppt/notesSlides/notesSlide35.xml" ContentType="application/vnd.openxmlformats-officedocument.presentationml.notesSlide+xml"/>
  <Override PartName="/ppt/notesSlides/notesSlide75.xml" ContentType="application/vnd.openxmlformats-officedocument.presentationml.notesSlide+xml"/>
  <Override PartName="/ppt/notesSlides/notesSlide26.xml" ContentType="application/vnd.openxmlformats-officedocument.presentationml.notesSlide+xml"/>
  <Override PartName="/ppt/notesSlides/notesSlide5.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14.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66.xml" ContentType="application/vnd.openxmlformats-officedocument.presentationml.notesSlide+xml"/>
  <Override PartName="/ppt/notesSlides/notesSlide20.xml" ContentType="application/vnd.openxmlformats-officedocument.presentationml.notesSlide+xml"/>
  <Override PartName="/ppt/notesSlides/notesSlide80.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67.xml" ContentType="application/vnd.openxmlformats-officedocument.presentationml.notesSlide+xml"/>
  <Override PartName="/ppt/notesSlides/notesSlide21.xml" ContentType="application/vnd.openxmlformats-officedocument.presentationml.notesSlide+xml"/>
  <Override PartName="/ppt/notesSlides/notesSlide58.xml" ContentType="application/vnd.openxmlformats-officedocument.presentationml.notesSlide+xml"/>
  <Override PartName="/ppt/notesSlides/notesSlide19.xml" ContentType="application/vnd.openxmlformats-officedocument.presentationml.notesSlide+xml"/>
  <Override PartName="/ppt/notesSlides/notesSlide68.xml" ContentType="application/vnd.openxmlformats-officedocument.presentationml.notesSlide+xml"/>
  <Override PartName="/ppt/notesSlides/notesSlide40.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71.xml" ContentType="application/vnd.openxmlformats-officedocument.presentationml.notesSlide+xml"/>
  <Override PartName="/ppt/notesSlides/notesSlide48.xml" ContentType="application/vnd.openxmlformats-officedocument.presentationml.notesSlide+xml"/>
  <Override PartName="/ppt/notesSlides/notesSlide60.xml" ContentType="application/vnd.openxmlformats-officedocument.presentationml.notesSlide+xml"/>
  <Override PartName="/ppt/notesSlides/notesSlide37.xml" ContentType="application/vnd.openxmlformats-officedocument.presentationml.notesSlide+xml"/>
  <Override PartName="/ppt/notesSlides/notesSlide72.xml" ContentType="application/vnd.openxmlformats-officedocument.presentationml.notesSlide+xml"/>
  <Override PartName="/ppt/notesSlides/notesSlide49.xml" ContentType="application/vnd.openxmlformats-officedocument.presentationml.notesSlide+xml"/>
  <Override PartName="/ppt/notesSlides/notesSlide61.xml" ContentType="application/vnd.openxmlformats-officedocument.presentationml.notesSlide+xml"/>
  <Override PartName="/ppt/notesSlides/notesSlide38.xml" ContentType="application/vnd.openxmlformats-officedocument.presentationml.notesSlide+xml"/>
  <Override PartName="/ppt/notesSlides/notesSlide50.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9.jpeg" ContentType="image/jpeg"/>
  <Override PartName="/ppt/media/image42.jpeg" ContentType="image/jpeg"/>
  <Override PartName="/ppt/media/image80.gif" ContentType="image/gif"/>
  <Override PartName="/ppt/media/image58.jpeg" ContentType="image/jpeg"/>
  <Override PartName="/ppt/media/image73.png" ContentType="image/png"/>
  <Override PartName="/ppt/media/image55.jpeg" ContentType="image/jpeg"/>
  <Override PartName="/ppt/media/image43.png" ContentType="image/png"/>
  <Override PartName="/ppt/media/image54.jpeg" ContentType="image/jpeg"/>
  <Override PartName="/ppt/media/image33.png" ContentType="image/png"/>
  <Override PartName="/ppt/media/image53.jpeg" ContentType="image/jpeg"/>
  <Override PartName="/ppt/media/image51.png" ContentType="image/png"/>
  <Override PartName="/ppt/media/image4.jpeg" ContentType="image/jpeg"/>
  <Override PartName="/ppt/media/image49.jpeg" ContentType="image/jpeg"/>
  <Override PartName="/ppt/media/image47.jpeg" ContentType="image/jpeg"/>
  <Override PartName="/ppt/media/image68.png" ContentType="image/png"/>
  <Override PartName="/ppt/media/image46.jpeg" ContentType="image/jpeg"/>
  <Override PartName="/ppt/media/image45.jpeg" ContentType="image/jpeg"/>
  <Override PartName="/ppt/media/image48.png" ContentType="image/png"/>
  <Override PartName="/ppt/media/image44.jpeg" ContentType="image/jpeg"/>
  <Override PartName="/ppt/media/image57.jpeg" ContentType="image/jpeg"/>
  <Override PartName="/ppt/media/image41.png" ContentType="image/png"/>
  <Override PartName="/ppt/media/image3.jpeg" ContentType="image/jpeg"/>
  <Override PartName="/ppt/media/image37.jpeg" ContentType="image/jpeg"/>
  <Override PartName="/ppt/media/image74.gif" ContentType="image/gif"/>
  <Override PartName="/ppt/media/image1.jpeg" ContentType="image/jpeg"/>
  <Override PartName="/ppt/media/image22.jpeg" ContentType="image/jpeg"/>
  <Override PartName="/ppt/media/image24.jpeg" ContentType="image/jpeg"/>
  <Override PartName="/ppt/media/image35.wmf" ContentType="image/x-wmf"/>
  <Override PartName="/ppt/media/image16.jpeg" ContentType="image/jpeg"/>
  <Override PartName="/ppt/media/image20.jpeg" ContentType="image/jpeg"/>
  <Override PartName="/ppt/media/image21.jpeg" ContentType="image/jpeg"/>
  <Override PartName="/ppt/media/image60.jpeg" ContentType="image/jpeg"/>
  <Override PartName="/ppt/media/image77.jpeg" ContentType="image/jpeg"/>
  <Override PartName="/ppt/media/image17.jpeg" ContentType="image/jpeg"/>
  <Override PartName="/ppt/media/image40.png" ContentType="image/png"/>
  <Override PartName="/ppt/media/image15.jpeg" ContentType="image/jpeg"/>
  <Override PartName="/ppt/media/image61.jpeg" ContentType="image/jpeg"/>
  <Override PartName="/ppt/media/image78.jpeg" ContentType="image/jpeg"/>
  <Override PartName="/ppt/media/image76.wmf" ContentType="image/x-wmf"/>
  <Override PartName="/ppt/media/image64.jpeg" ContentType="image/jpeg"/>
  <Override PartName="/ppt/media/image81.png" ContentType="image/png"/>
  <Override PartName="/ppt/media/image7.jpeg" ContentType="image/jpeg"/>
  <Override PartName="/ppt/media/image38.jpeg" ContentType="image/jpeg"/>
  <Override PartName="/ppt/media/image75.wmf" ContentType="image/x-wmf"/>
  <Override PartName="/ppt/media/image70.jpeg" ContentType="image/jpeg"/>
  <Override PartName="/ppt/media/image71.jpeg" ContentType="image/jpeg"/>
  <Override PartName="/ppt/media/image66.jpeg" ContentType="image/jpeg"/>
  <Override PartName="/ppt/media/image36.png" ContentType="image/png"/>
  <Override PartName="/ppt/media/image9.jpeg" ContentType="image/jpeg"/>
  <Override PartName="/ppt/media/image65.jpeg" ContentType="image/jpeg"/>
  <Override PartName="/ppt/media/image39.jpeg" ContentType="image/jpeg"/>
  <Override PartName="/ppt/media/image69.jpeg" ContentType="image/jpeg"/>
  <Override PartName="/ppt/media/image67.jpeg" ContentType="image/jpeg"/>
  <Override PartName="/ppt/media/image19.jpeg" ContentType="image/jpeg"/>
  <Override PartName="/ppt/media/image63.jpeg" ContentType="image/jpeg"/>
  <Override PartName="/ppt/media/image6.jpeg" ContentType="image/jpeg"/>
  <Override PartName="/ppt/media/image18.jpeg" ContentType="image/jpeg"/>
  <Override PartName="/ppt/media/image79.jpeg" ContentType="image/jpeg"/>
  <Override PartName="/ppt/media/image62.jpeg" ContentType="image/jpeg"/>
  <Override PartName="/ppt/media/image5.jpeg" ContentType="image/jpeg"/>
  <Override PartName="/ppt/media/image25.jpeg" ContentType="image/jpeg"/>
  <Override PartName="/ppt/media/image2.png" ContentType="image/png"/>
  <Override PartName="/ppt/media/image72.jpeg" ContentType="image/jpeg"/>
  <Override PartName="/ppt/media/image26.jpeg" ContentType="image/jpeg"/>
  <Override PartName="/ppt/media/image52.jpeg" ContentType="image/jpeg"/>
  <Override PartName="/ppt/media/image10.jpeg" ContentType="image/jpeg"/>
  <Override PartName="/ppt/media/image27.jpeg" ContentType="image/jpeg"/>
  <Override PartName="/ppt/media/image50.jpeg" ContentType="image/jpeg"/>
  <Override PartName="/ppt/media/image14.jpeg" ContentType="image/jpeg"/>
  <Override PartName="/ppt/media/image56.jpeg" ContentType="image/jpeg"/>
  <Override PartName="/ppt/media/image8.png" ContentType="image/png"/>
  <Override PartName="/ppt/media/image82.jpeg" ContentType="image/jpeg"/>
  <Override PartName="/ppt/media/image23.jpeg" ContentType="image/jpeg"/>
  <Override PartName="/ppt/media/image11.jpeg" ContentType="image/jpeg"/>
  <Override PartName="/ppt/media/image28.jpeg" ContentType="image/jpeg"/>
  <Override PartName="/ppt/media/image29.jpeg" ContentType="image/jpeg"/>
  <Override PartName="/ppt/media/image12.jpeg" ContentType="image/jpeg"/>
  <Override PartName="/ppt/media/image34.png" ContentType="image/png"/>
  <Override PartName="/ppt/media/image13.jpeg" ContentType="image/jpeg"/>
  <Override PartName="/ppt/media/image30.jpeg" ContentType="image/jpeg"/>
  <Override PartName="/ppt/media/image31.jpeg" ContentType="image/jpeg"/>
  <Override PartName="/ppt/media/image32.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78.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48.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28.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81.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25.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81.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nl-NL" sz="4400" spc="-1" strike="noStrike">
                <a:latin typeface="Arial"/>
              </a:rPr>
              <a:t>Click to move the slide</a:t>
            </a:r>
            <a:endParaRPr b="0" lang="nl-NL"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nl-NL" sz="2000" spc="-1" strike="noStrike">
                <a:latin typeface="Arial"/>
              </a:rPr>
              <a:t>Click to edit the notes format</a:t>
            </a:r>
            <a:endParaRPr b="0" lang="nl-NL"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nl-NL" sz="1400" spc="-1" strike="noStrike">
                <a:latin typeface="Times New Roman"/>
              </a:rPr>
              <a:t>&lt;header&gt;</a:t>
            </a:r>
            <a:endParaRPr b="0" lang="nl-NL"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nl-NL" sz="1400" spc="-1" strike="noStrike">
                <a:latin typeface="Times New Roman"/>
              </a:rPr>
              <a:t>&lt;date/time&gt;</a:t>
            </a:r>
            <a:endParaRPr b="0" lang="nl-NL"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nl-NL" sz="1400" spc="-1" strike="noStrike">
                <a:latin typeface="Times New Roman"/>
              </a:rPr>
              <a:t>&lt;footer&gt;</a:t>
            </a:r>
            <a:endParaRPr b="0" lang="nl-NL"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9805E90-56D6-416F-855E-DAE5371EBB40}" type="slidenum">
              <a:rPr b="0" lang="nl-NL" sz="1400" spc="-1" strike="noStrike">
                <a:latin typeface="Times New Roman"/>
              </a:rPr>
              <a:t>&lt;number&gt;</a:t>
            </a:fld>
            <a:endParaRPr b="0" lang="nl-NL"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sldImg"/>
          </p:nvPr>
        </p:nvSpPr>
        <p:spPr>
          <a:xfrm>
            <a:off x="685800" y="1143000"/>
            <a:ext cx="5485680" cy="3085560"/>
          </a:xfrm>
          <a:prstGeom prst="rect">
            <a:avLst/>
          </a:prstGeom>
        </p:spPr>
      </p:sp>
      <p:sp>
        <p:nvSpPr>
          <p:cNvPr id="1008" name="PlaceHolder 2"/>
          <p:cNvSpPr>
            <a:spLocks noGrp="1"/>
          </p:cNvSpPr>
          <p:nvPr>
            <p:ph type="body"/>
          </p:nvPr>
        </p:nvSpPr>
        <p:spPr>
          <a:xfrm>
            <a:off x="685800" y="4400640"/>
            <a:ext cx="5485680" cy="3599640"/>
          </a:xfrm>
          <a:prstGeom prst="rect">
            <a:avLst/>
          </a:prstGeom>
        </p:spPr>
        <p:txBody>
          <a:bodyPr lIns="0" rIns="0" tIns="0" bIns="0">
            <a:normAutofit fontScale="23000"/>
          </a:bodyPr>
          <a:p>
            <a:pPr marL="216000" indent="-215640">
              <a:lnSpc>
                <a:spcPct val="100000"/>
              </a:lnSpc>
              <a:tabLst>
                <a:tab algn="l" pos="0"/>
              </a:tabLst>
            </a:pPr>
            <a:r>
              <a:rPr b="0" lang="nl-NL" sz="2000" spc="-1" strike="noStrike">
                <a:latin typeface="Arial"/>
              </a:rPr>
              <a:t>In dit thema (energiehuishouding van de cel) kom je in aanraking met de bouw van cellen en de processen die zich in de celstructuren afspelen. </a:t>
            </a:r>
            <a:br/>
            <a:br/>
            <a:r>
              <a:rPr b="0" lang="nl-NL" sz="2000" spc="-1" strike="noStrike">
                <a:latin typeface="Arial"/>
              </a:rPr>
              <a:t>Er zal worden ingezoomd op variaties in het basale (centrale) metabolisme: de processen die betrokken zijn bij het verkrijgen van energie uit voedsel en bij het gebruiken van de gegenereerde energie. </a:t>
            </a:r>
            <a:br/>
            <a:br/>
            <a:r>
              <a:rPr b="0" lang="nl-NL" sz="2000" spc="-1" strike="noStrike">
                <a:latin typeface="Arial"/>
              </a:rPr>
              <a:t>Veel onderzoek op het gebied van celprocessen wordt </a:t>
            </a:r>
            <a:r>
              <a:rPr b="0" i="1" lang="nl-NL" sz="2000" spc="-1" strike="noStrike">
                <a:latin typeface="Arial"/>
              </a:rPr>
              <a:t>in vivo</a:t>
            </a:r>
            <a:r>
              <a:rPr b="0" lang="nl-NL" sz="2000" spc="-1" strike="noStrike">
                <a:latin typeface="Arial"/>
              </a:rPr>
              <a:t>, dus in het laboratorium, uitgevoerd. Deze onderzoeken kosten echter veel tijd, en er worden veel chemicaliën bij verbruikt. </a:t>
            </a:r>
            <a:br/>
            <a:br/>
            <a:r>
              <a:rPr b="0" lang="nl-NL" sz="2000" spc="-1" strike="noStrike">
                <a:latin typeface="Arial"/>
              </a:rPr>
              <a:t>Jouw rol in the thema is om- naast het kennismaken met laboratoriumtechnieken- de biologische processen </a:t>
            </a:r>
            <a:r>
              <a:rPr b="0" i="1" lang="nl-NL" sz="2000" spc="-1" strike="noStrike">
                <a:latin typeface="Arial"/>
              </a:rPr>
              <a:t>in silico</a:t>
            </a:r>
            <a:r>
              <a:rPr b="0" lang="nl-NL" sz="2000" spc="-1" strike="noStrike">
                <a:latin typeface="Arial"/>
              </a:rPr>
              <a:t>, dus met behulp van de computer, te simuleren. Je krijgt de opdracht om een programma te schrijven dat de groei van een micro-organisme simuleert. </a:t>
            </a:r>
            <a:br/>
            <a:br/>
            <a:r>
              <a:rPr b="0" lang="nl-NL" sz="2000" spc="-1" strike="noStrike">
                <a:latin typeface="Arial"/>
              </a:rPr>
              <a:t>Voor het uitvoeren van je onderzoeken heb je achtergrondinformatie/vaardigheden nodig op het gebied van biologie, chemie en informatica. Hiervoor worden ondersteunende modulen aangeboden. Daarnaast krijg je het onderdeel rapporteren, omdat je je onderzoeksresultaten in een wetenschappelijk verslag gaat presenteren. </a:t>
            </a:r>
            <a:endParaRPr b="0" lang="nl-NL" sz="2000" spc="-1" strike="noStrike">
              <a:latin typeface="Arial"/>
            </a:endParaRPr>
          </a:p>
        </p:txBody>
      </p:sp>
      <p:sp>
        <p:nvSpPr>
          <p:cNvPr id="100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AD826C7-267C-4E74-B64C-DBA1A9173ACE}" type="slidenum">
              <a:rPr b="0" lang="nl-NL" sz="1200" spc="-1" strike="noStrike">
                <a:solidFill>
                  <a:srgbClr val="000000"/>
                </a:solidFill>
                <a:latin typeface="+mn-lt"/>
                <a:ea typeface="+mn-ea"/>
              </a:rPr>
              <a:t>1</a:t>
            </a:fld>
            <a:endParaRPr b="0" lang="nl-NL"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sldImg"/>
          </p:nvPr>
        </p:nvSpPr>
        <p:spPr>
          <a:xfrm>
            <a:off x="685800" y="1143000"/>
            <a:ext cx="5485680" cy="3085560"/>
          </a:xfrm>
          <a:prstGeom prst="rect">
            <a:avLst/>
          </a:prstGeom>
        </p:spPr>
      </p:sp>
      <p:sp>
        <p:nvSpPr>
          <p:cNvPr id="1023" name="PlaceHolder 2"/>
          <p:cNvSpPr>
            <a:spLocks noGrp="1"/>
          </p:cNvSpPr>
          <p:nvPr>
            <p:ph type="body"/>
          </p:nvPr>
        </p:nvSpPr>
        <p:spPr>
          <a:xfrm>
            <a:off x="685800" y="4400640"/>
            <a:ext cx="5485680" cy="3599640"/>
          </a:xfrm>
          <a:prstGeom prst="rect">
            <a:avLst/>
          </a:prstGeom>
        </p:spPr>
        <p:txBody>
          <a:bodyPr lIns="0" rIns="0" tIns="0" bIns="0">
            <a:normAutofit/>
          </a:bodyPr>
          <a:p>
            <a:pPr marL="216000" indent="-215640">
              <a:lnSpc>
                <a:spcPct val="100000"/>
              </a:lnSpc>
              <a:tabLst>
                <a:tab algn="l" pos="0"/>
              </a:tabLst>
            </a:pPr>
            <a:r>
              <a:rPr b="0" lang="nl-NL" sz="2000" spc="-1" strike="noStrike">
                <a:latin typeface="Arial"/>
              </a:rPr>
              <a:t>Verbinding is covalent. Afbraak gebeurt bijvoorbeeld in het maag/darm systeem tijdens vertering</a:t>
            </a:r>
            <a:endParaRPr b="0" lang="nl-NL" sz="2000" spc="-1" strike="noStrike">
              <a:latin typeface="Arial"/>
            </a:endParaRPr>
          </a:p>
        </p:txBody>
      </p:sp>
      <p:sp>
        <p:nvSpPr>
          <p:cNvPr id="102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B79E4E5-2B55-4FF8-B542-4988B3CDC691}" type="slidenum">
              <a:rPr b="0" lang="nl-NL" sz="1200" spc="-1" strike="noStrike">
                <a:solidFill>
                  <a:srgbClr val="000000"/>
                </a:solidFill>
                <a:latin typeface="+mn-lt"/>
                <a:ea typeface="+mn-ea"/>
              </a:rPr>
              <a:t>10</a:t>
            </a:fld>
            <a:endParaRPr b="0" lang="nl-NL"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sldImg"/>
          </p:nvPr>
        </p:nvSpPr>
        <p:spPr>
          <a:xfrm>
            <a:off x="685800" y="1143000"/>
            <a:ext cx="5485680" cy="3085560"/>
          </a:xfrm>
          <a:prstGeom prst="rect">
            <a:avLst/>
          </a:prstGeom>
        </p:spPr>
      </p:sp>
      <p:sp>
        <p:nvSpPr>
          <p:cNvPr id="1026"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2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BEE577A-5CD2-4F39-931D-4C6EAEC7AB06}" type="slidenum">
              <a:rPr b="0" lang="nl-NL" sz="1200" spc="-1" strike="noStrike">
                <a:solidFill>
                  <a:srgbClr val="000000"/>
                </a:solidFill>
                <a:latin typeface="+mn-lt"/>
                <a:ea typeface="+mn-ea"/>
              </a:rPr>
              <a:t>13</a:t>
            </a:fld>
            <a:endParaRPr b="0" lang="nl-NL"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685800" y="1143000"/>
            <a:ext cx="5485680" cy="3085560"/>
          </a:xfrm>
          <a:prstGeom prst="rect">
            <a:avLst/>
          </a:prstGeom>
        </p:spPr>
      </p:sp>
      <p:sp>
        <p:nvSpPr>
          <p:cNvPr id="1029" name="PlaceHolder 2"/>
          <p:cNvSpPr>
            <a:spLocks noGrp="1"/>
          </p:cNvSpPr>
          <p:nvPr>
            <p:ph type="body"/>
          </p:nvPr>
        </p:nvSpPr>
        <p:spPr>
          <a:xfrm>
            <a:off x="685800" y="4400640"/>
            <a:ext cx="5485680" cy="3599640"/>
          </a:xfrm>
          <a:prstGeom prst="rect">
            <a:avLst/>
          </a:prstGeom>
        </p:spPr>
        <p:txBody>
          <a:bodyPr lIns="0" rIns="0" tIns="0" bIns="0">
            <a:normAutofit fontScale="16000"/>
          </a:bodyPr>
          <a:p>
            <a:pPr marL="216000" indent="-215640">
              <a:lnSpc>
                <a:spcPct val="100000"/>
              </a:lnSpc>
              <a:tabLst>
                <a:tab algn="l" pos="0"/>
              </a:tabLst>
            </a:pPr>
            <a:r>
              <a:rPr b="0" lang="nl-NL" sz="2000" spc="-1" strike="noStrike">
                <a:latin typeface="Arial"/>
              </a:rPr>
              <a:t>Kenmerk van een saccharide is de carbonylgroep =O en de verschillende hydroxylgroepen –OH.</a:t>
            </a:r>
            <a:endParaRPr b="0" lang="nl-NL" sz="2000" spc="-1" strike="noStrike">
              <a:latin typeface="Arial"/>
            </a:endParaRPr>
          </a:p>
          <a:p>
            <a:pPr marL="216000" indent="-215640">
              <a:lnSpc>
                <a:spcPct val="100000"/>
              </a:lnSpc>
              <a:tabLst>
                <a:tab algn="l" pos="0"/>
              </a:tabLst>
            </a:pPr>
            <a:r>
              <a:rPr b="0" lang="nl-NL" sz="2000" spc="-1" strike="noStrike">
                <a:latin typeface="Arial"/>
              </a:rPr>
              <a:t>Afhankelijk van de plek van de carboxylgroep wordt een suiker een aldose of een ketose genoemd. Let op de trioses: beide zelfde hoeveelheid koolstof atomen, 1 carboxylgroep en 2 hydroxylgroepen. De naamgeving verschilt omdat de locatie van deze groepen verschilt. Dit is de organisatie van de verschillende groepen rondom de assymmetrische koolstof atomen. Elk koolstof atoom dat een hydroxylgroep heeft en dat niet de eerste of de laatste is wordt een assymmetrisch koolstof atoom genoemd.</a:t>
            </a:r>
            <a:endParaRPr b="0" lang="nl-NL" sz="2000" spc="-1" strike="noStrike">
              <a:latin typeface="Arial"/>
            </a:endParaRPr>
          </a:p>
          <a:p>
            <a:pPr marL="216000" indent="-215640">
              <a:lnSpc>
                <a:spcPct val="100000"/>
              </a:lnSpc>
              <a:tabLst>
                <a:tab algn="l" pos="0"/>
              </a:tabLst>
            </a:pPr>
            <a:r>
              <a:rPr b="0" lang="nl-NL" sz="2000" spc="-1" strike="noStrike">
                <a:latin typeface="Arial"/>
              </a:rPr>
              <a:t>De orientatie van de hydroxylgroep geeft ook verschillen in eigenschappen. Zie verschil tussen glucose en galactose. Beide C6H12O6! Zo zijn er 2 tot de macht 4 = 16 verschillende isoformen van C6H12O6 mogelijk, omdat er 4 assymmetrische koolstofatomen zijn! Glyceraldehyde heeft maar twee mogelijke isoformen, want maar 1 assymmetrich koolstof atoom en dihydroxyaceton heeft geen assymmetrische koolstof atomen, dus maar 1 isoform.</a:t>
            </a:r>
            <a:endParaRPr b="0" lang="nl-NL" sz="2000" spc="-1" strike="noStrike">
              <a:latin typeface="Arial"/>
            </a:endParaRPr>
          </a:p>
          <a:p>
            <a:pPr marL="216000" indent="-215640">
              <a:lnSpc>
                <a:spcPct val="100000"/>
              </a:lnSpc>
              <a:tabLst>
                <a:tab algn="l" pos="0"/>
              </a:tabLst>
            </a:pPr>
            <a:endParaRPr b="0" lang="nl-NL" sz="2000" spc="-1" strike="noStrike">
              <a:latin typeface="Arial"/>
            </a:endParaRPr>
          </a:p>
          <a:p>
            <a:pPr marL="216000" indent="-215640">
              <a:lnSpc>
                <a:spcPct val="100000"/>
              </a:lnSpc>
              <a:tabLst>
                <a:tab algn="l" pos="0"/>
              </a:tabLst>
            </a:pPr>
            <a:r>
              <a:rPr b="0" lang="nl-NL" sz="2000" spc="-1" strike="noStrike">
                <a:latin typeface="Arial"/>
              </a:rPr>
              <a:t>Overeenkomsten: allemaal C H O, allemaal OH, allemaal carbonyl C=O</a:t>
            </a:r>
            <a:endParaRPr b="0" lang="nl-NL" sz="2000" spc="-1" strike="noStrike">
              <a:latin typeface="Arial"/>
            </a:endParaRPr>
          </a:p>
          <a:p>
            <a:pPr marL="216000" indent="-215640">
              <a:lnSpc>
                <a:spcPct val="100000"/>
              </a:lnSpc>
              <a:tabLst>
                <a:tab algn="l" pos="0"/>
              </a:tabLst>
            </a:pPr>
            <a:r>
              <a:rPr b="0" lang="nl-NL" sz="2000" spc="-1" strike="noStrike">
                <a:latin typeface="Arial"/>
              </a:rPr>
              <a:t>Verschillen: lengte, plek OH groep en plek C=O groep</a:t>
            </a:r>
            <a:endParaRPr b="0" lang="nl-NL" sz="2000" spc="-1" strike="noStrike">
              <a:latin typeface="Arial"/>
            </a:endParaRPr>
          </a:p>
          <a:p>
            <a:pPr marL="216000" indent="-215640">
              <a:lnSpc>
                <a:spcPct val="100000"/>
              </a:lnSpc>
              <a:tabLst>
                <a:tab algn="l" pos="0"/>
              </a:tabLst>
            </a:pPr>
            <a:endParaRPr b="0" lang="nl-NL" sz="2000" spc="-1" strike="noStrike">
              <a:latin typeface="Arial"/>
            </a:endParaRPr>
          </a:p>
          <a:p>
            <a:pPr marL="216000" indent="-215640">
              <a:lnSpc>
                <a:spcPct val="100000"/>
              </a:lnSpc>
              <a:tabLst>
                <a:tab algn="l" pos="0"/>
              </a:tabLst>
            </a:pPr>
            <a:r>
              <a:rPr b="0" lang="nl-NL" sz="2000" spc="-1" strike="noStrike">
                <a:latin typeface="Arial"/>
              </a:rPr>
              <a:t>Een </a:t>
            </a:r>
            <a:r>
              <a:rPr b="1" lang="nl-NL" sz="2000" spc="-1" strike="noStrike">
                <a:latin typeface="Arial"/>
              </a:rPr>
              <a:t>asymmetrisch koolstofatoom</a:t>
            </a:r>
            <a:r>
              <a:rPr b="0" lang="nl-NL" sz="2000" spc="-1" strike="noStrike">
                <a:latin typeface="Arial"/>
              </a:rPr>
              <a:t> is </a:t>
            </a:r>
            <a:r>
              <a:rPr b="0" lang="nl-NL" sz="2000" spc="-1" strike="noStrike">
                <a:solidFill>
                  <a:srgbClr val="000000"/>
                </a:solidFill>
                <a:latin typeface="Arial"/>
              </a:rPr>
              <a:t>in de organische chemie een koolstofatoom in een organische verbinding dat vier verschillende groepen draagt. De vier groepen kunnen in twee configuraties rond het koolstofatoom worden aangebracht die elkaars spiegelbeeld zijn. De twee mogelijke moleculen die zo worden gemaakt zijn stereo-isomeren. Een asymmetrisch koolstofatoom is een vorm van chiraal centrum.</a:t>
            </a:r>
            <a:endParaRPr b="0" lang="nl-NL" sz="2000" spc="-1" strike="noStrike">
              <a:latin typeface="Arial"/>
            </a:endParaRPr>
          </a:p>
          <a:p>
            <a:pPr marL="216000" indent="-215640">
              <a:lnSpc>
                <a:spcPct val="100000"/>
              </a:lnSpc>
              <a:tabLst>
                <a:tab algn="l" pos="0"/>
              </a:tabLst>
            </a:pPr>
            <a:endParaRPr b="0" lang="nl-NL" sz="2000" spc="-1" strike="noStrike">
              <a:latin typeface="Arial"/>
            </a:endParaRPr>
          </a:p>
        </p:txBody>
      </p:sp>
      <p:sp>
        <p:nvSpPr>
          <p:cNvPr id="103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989521A-CBFA-4ED4-9706-C0E8B493DCC7}" type="slidenum">
              <a:rPr b="0" lang="nl-NL" sz="1200" spc="-1" strike="noStrike">
                <a:solidFill>
                  <a:srgbClr val="000000"/>
                </a:solidFill>
                <a:latin typeface="+mn-lt"/>
                <a:ea typeface="+mn-ea"/>
              </a:rPr>
              <a:t>14</a:t>
            </a:fld>
            <a:endParaRPr b="0" lang="nl-NL"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PlaceHolder 1"/>
          <p:cNvSpPr>
            <a:spLocks noGrp="1"/>
          </p:cNvSpPr>
          <p:nvPr>
            <p:ph type="sldImg"/>
          </p:nvPr>
        </p:nvSpPr>
        <p:spPr>
          <a:xfrm>
            <a:off x="685800" y="1143000"/>
            <a:ext cx="5485680" cy="3085560"/>
          </a:xfrm>
          <a:prstGeom prst="rect">
            <a:avLst/>
          </a:prstGeom>
        </p:spPr>
      </p:sp>
      <p:sp>
        <p:nvSpPr>
          <p:cNvPr id="1032" name="PlaceHolder 2"/>
          <p:cNvSpPr>
            <a:spLocks noGrp="1"/>
          </p:cNvSpPr>
          <p:nvPr>
            <p:ph type="body"/>
          </p:nvPr>
        </p:nvSpPr>
        <p:spPr>
          <a:xfrm>
            <a:off x="685800" y="4400640"/>
            <a:ext cx="5485680" cy="3599640"/>
          </a:xfrm>
          <a:prstGeom prst="rect">
            <a:avLst/>
          </a:prstGeom>
        </p:spPr>
        <p:txBody>
          <a:bodyPr lIns="0" rIns="0" tIns="0" bIns="0">
            <a:normAutofit fontScale="94000"/>
          </a:bodyPr>
          <a:p>
            <a:pPr marL="216000" indent="-216000">
              <a:lnSpc>
                <a:spcPct val="100000"/>
              </a:lnSpc>
              <a:tabLst>
                <a:tab algn="l" pos="0"/>
              </a:tabLst>
            </a:pPr>
            <a:r>
              <a:rPr b="0" lang="nl-NL" sz="2000" spc="-1" strike="noStrike">
                <a:latin typeface="Arial"/>
              </a:rPr>
              <a:t>Dus, van de 6Koolstof zitten er 5 in de ring en 1 in de aldehyde groep. Laatste structuur is zoals je m tegenkomt in de literatuur. Elk hoekpunt is een koolstof atoom. Dit is een Haworth projectie: een 3D projectie van deze structuur. Dus de dikke lijn kun je tegenaan, de dunne lijn van de ring is naar achteren gericht. Alle groepen die omhoog gericht staan steken boven de ring uit, terwijl alle groepen die naar onder getekend staan onder de ring liggen</a:t>
            </a:r>
            <a:endParaRPr b="0" lang="nl-NL" sz="2000" spc="-1" strike="noStrike">
              <a:latin typeface="Arial"/>
            </a:endParaRPr>
          </a:p>
          <a:p>
            <a:pPr marL="216000" indent="-216000">
              <a:lnSpc>
                <a:spcPct val="100000"/>
              </a:lnSpc>
              <a:tabLst>
                <a:tab algn="l" pos="0"/>
              </a:tabLst>
            </a:pPr>
            <a:endParaRPr b="0" lang="nl-NL" sz="2000" spc="-1" strike="noStrike">
              <a:latin typeface="Arial"/>
            </a:endParaRPr>
          </a:p>
          <a:p>
            <a:pPr marL="216000" indent="-216000">
              <a:lnSpc>
                <a:spcPct val="100000"/>
              </a:lnSpc>
              <a:tabLst>
                <a:tab algn="l" pos="0"/>
              </a:tabLst>
            </a:pPr>
            <a:r>
              <a:rPr b="0" lang="nl-NL" sz="2000" spc="-1" strike="noStrike">
                <a:latin typeface="Arial"/>
              </a:rPr>
              <a:t>Tekenen ringen komt bij chemie 3</a:t>
            </a:r>
            <a:endParaRPr b="0" lang="nl-NL" sz="2000" spc="-1" strike="noStrike">
              <a:latin typeface="Arial"/>
            </a:endParaRPr>
          </a:p>
          <a:p>
            <a:pPr marL="216000" indent="-216000">
              <a:lnSpc>
                <a:spcPct val="100000"/>
              </a:lnSpc>
              <a:tabLst>
                <a:tab algn="l" pos="0"/>
              </a:tabLst>
            </a:pPr>
            <a:endParaRPr b="0" lang="nl-NL" sz="2000" spc="-1" strike="noStrike">
              <a:latin typeface="Arial"/>
            </a:endParaRPr>
          </a:p>
        </p:txBody>
      </p:sp>
      <p:sp>
        <p:nvSpPr>
          <p:cNvPr id="103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3EE19E0-B393-44F8-861F-B4FE99E362CC}" type="slidenum">
              <a:rPr b="0" lang="nl-NL" sz="1200" spc="-1" strike="noStrike">
                <a:solidFill>
                  <a:srgbClr val="000000"/>
                </a:solidFill>
                <a:latin typeface="+mn-lt"/>
                <a:ea typeface="+mn-ea"/>
              </a:rPr>
              <a:t>15</a:t>
            </a:fld>
            <a:endParaRPr b="0" lang="nl-NL"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sldImg"/>
          </p:nvPr>
        </p:nvSpPr>
        <p:spPr>
          <a:xfrm>
            <a:off x="685800" y="1143000"/>
            <a:ext cx="5485680" cy="3085560"/>
          </a:xfrm>
          <a:prstGeom prst="rect">
            <a:avLst/>
          </a:prstGeom>
        </p:spPr>
      </p:sp>
      <p:sp>
        <p:nvSpPr>
          <p:cNvPr id="1035"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3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F8E05E4-6226-4012-98AF-E3E76D6F6EBD}" type="slidenum">
              <a:rPr b="0" lang="nl-NL" sz="1200" spc="-1" strike="noStrike">
                <a:solidFill>
                  <a:srgbClr val="000000"/>
                </a:solidFill>
                <a:latin typeface="+mn-lt"/>
                <a:ea typeface="+mn-ea"/>
              </a:rPr>
              <a:t>16</a:t>
            </a:fld>
            <a:endParaRPr b="0" lang="nl-NL"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sldImg"/>
          </p:nvPr>
        </p:nvSpPr>
        <p:spPr>
          <a:xfrm>
            <a:off x="685800" y="1143000"/>
            <a:ext cx="5485680" cy="3085560"/>
          </a:xfrm>
          <a:prstGeom prst="rect">
            <a:avLst/>
          </a:prstGeom>
        </p:spPr>
      </p:sp>
      <p:sp>
        <p:nvSpPr>
          <p:cNvPr id="1038" name="PlaceHolder 2"/>
          <p:cNvSpPr>
            <a:spLocks noGrp="1"/>
          </p:cNvSpPr>
          <p:nvPr>
            <p:ph type="body"/>
          </p:nvPr>
        </p:nvSpPr>
        <p:spPr>
          <a:xfrm>
            <a:off x="685800" y="4400640"/>
            <a:ext cx="5485680" cy="3599640"/>
          </a:xfrm>
          <a:prstGeom prst="rect">
            <a:avLst/>
          </a:prstGeom>
        </p:spPr>
        <p:txBody>
          <a:bodyPr lIns="0" rIns="0" tIns="0" bIns="0">
            <a:normAutofit/>
          </a:bodyPr>
          <a:p>
            <a:pPr marL="216000" indent="-215640">
              <a:lnSpc>
                <a:spcPct val="100000"/>
              </a:lnSpc>
              <a:tabLst>
                <a:tab algn="l" pos="0"/>
              </a:tabLst>
            </a:pPr>
            <a:r>
              <a:rPr b="0" lang="nl-NL" sz="2000" spc="-1" strike="noStrike">
                <a:latin typeface="Arial"/>
              </a:rPr>
              <a:t>Dus, van de 6Koolstof zitten er 5 in de ring en 1 in de aldehyde groep. Laatste structuur is zoals je m tegenkomt in de literatuur. Elk hoekpunt is een koolstof atoom. Dit is een Haworth projectie: een 3D projectie van deze structuur. Dus de dikke lijn kun je tegenaan, de dunne lijn van de ring is naar achteren gericht. Alle groepen die omhoog gericht staan steken boven de ring uit, terwijl alle groepen die naar onder getekend staan onder de ring liggen</a:t>
            </a:r>
            <a:endParaRPr b="0" lang="nl-NL" sz="2000" spc="-1" strike="noStrike">
              <a:latin typeface="Arial"/>
            </a:endParaRPr>
          </a:p>
        </p:txBody>
      </p:sp>
      <p:sp>
        <p:nvSpPr>
          <p:cNvPr id="103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00F4820-4703-4711-8E5B-B74697EDEAC5}" type="slidenum">
              <a:rPr b="0" lang="nl-NL" sz="1200" spc="-1" strike="noStrike">
                <a:solidFill>
                  <a:srgbClr val="000000"/>
                </a:solidFill>
                <a:latin typeface="+mn-lt"/>
                <a:ea typeface="+mn-ea"/>
              </a:rPr>
              <a:t>17</a:t>
            </a:fld>
            <a:endParaRPr b="0" lang="nl-NL"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sldImg"/>
          </p:nvPr>
        </p:nvSpPr>
        <p:spPr>
          <a:xfrm>
            <a:off x="685800" y="1143000"/>
            <a:ext cx="5485680" cy="3085560"/>
          </a:xfrm>
          <a:prstGeom prst="rect">
            <a:avLst/>
          </a:prstGeom>
        </p:spPr>
      </p:sp>
      <p:sp>
        <p:nvSpPr>
          <p:cNvPr id="1041"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4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022FC05-240F-49E2-830C-A92B753F34C7}" type="slidenum">
              <a:rPr b="0" lang="nl-NL" sz="1200" spc="-1" strike="noStrike">
                <a:solidFill>
                  <a:srgbClr val="000000"/>
                </a:solidFill>
                <a:latin typeface="+mn-lt"/>
                <a:ea typeface="+mn-ea"/>
              </a:rPr>
              <a:t>18</a:t>
            </a:fld>
            <a:endParaRPr b="0" lang="nl-NL"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PlaceHolder 1"/>
          <p:cNvSpPr>
            <a:spLocks noGrp="1"/>
          </p:cNvSpPr>
          <p:nvPr>
            <p:ph type="sldImg"/>
          </p:nvPr>
        </p:nvSpPr>
        <p:spPr>
          <a:xfrm>
            <a:off x="685800" y="1143000"/>
            <a:ext cx="5485680" cy="3085560"/>
          </a:xfrm>
          <a:prstGeom prst="rect">
            <a:avLst/>
          </a:prstGeom>
        </p:spPr>
      </p:sp>
      <p:sp>
        <p:nvSpPr>
          <p:cNvPr id="1044" name="PlaceHolder 2"/>
          <p:cNvSpPr>
            <a:spLocks noGrp="1"/>
          </p:cNvSpPr>
          <p:nvPr>
            <p:ph type="body"/>
          </p:nvPr>
        </p:nvSpPr>
        <p:spPr>
          <a:xfrm>
            <a:off x="685800" y="4400640"/>
            <a:ext cx="5485680" cy="3599640"/>
          </a:xfrm>
          <a:prstGeom prst="rect">
            <a:avLst/>
          </a:prstGeom>
        </p:spPr>
        <p:txBody>
          <a:bodyPr lIns="0" rIns="0" tIns="0" bIns="0">
            <a:normAutofit/>
          </a:bodyPr>
          <a:p>
            <a:pPr marL="216000" indent="-216000">
              <a:lnSpc>
                <a:spcPct val="100000"/>
              </a:lnSpc>
              <a:tabLst>
                <a:tab algn="l" pos="0"/>
              </a:tabLst>
            </a:pPr>
            <a:r>
              <a:rPr b="0" lang="nl-NL" sz="2000" spc="-1" strike="noStrike">
                <a:latin typeface="Arial"/>
              </a:rPr>
              <a:t>In Amylose zijn de glucoses aan elkaar gekoppeld via C1 en C4. Elke C1 bindt een C4. Daarbij wordt de OH groep van C1 en de H van C4 afgesplitst tot H2O. Er blijft 1 O tussen de glucose moleculen aanwezig. De alpha zegt iets over de orientatie van de aldehydegroep op C5 en de OH groep op C1. Alpha betekent in trans: dus tegenovergesteld aan elkaar. Dit bepaald de ruimtelijke structuur van de keten en is dus van belang voor de functionele eigenschappen.</a:t>
            </a:r>
            <a:endParaRPr b="0" lang="nl-NL" sz="2000" spc="-1" strike="noStrike">
              <a:latin typeface="Arial"/>
            </a:endParaRPr>
          </a:p>
          <a:p>
            <a:pPr marL="216000" indent="-216000">
              <a:lnSpc>
                <a:spcPct val="100000"/>
              </a:lnSpc>
              <a:tabLst>
                <a:tab algn="l" pos="0"/>
              </a:tabLst>
            </a:pPr>
            <a:endParaRPr b="0" lang="nl-NL" sz="2000" spc="-1" strike="noStrike">
              <a:latin typeface="Arial"/>
            </a:endParaRPr>
          </a:p>
        </p:txBody>
      </p:sp>
      <p:sp>
        <p:nvSpPr>
          <p:cNvPr id="104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5CF8367-8EE7-4BAF-9FDF-849FBF9D1B1D}" type="slidenum">
              <a:rPr b="0" lang="nl-NL" sz="1200" spc="-1" strike="noStrike">
                <a:solidFill>
                  <a:srgbClr val="000000"/>
                </a:solidFill>
                <a:latin typeface="+mn-lt"/>
                <a:ea typeface="+mn-ea"/>
              </a:rPr>
              <a:t>19</a:t>
            </a:fld>
            <a:endParaRPr b="0" lang="nl-NL"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sldImg"/>
          </p:nvPr>
        </p:nvSpPr>
        <p:spPr>
          <a:xfrm>
            <a:off x="685800" y="1143000"/>
            <a:ext cx="5485680" cy="3085560"/>
          </a:xfrm>
          <a:prstGeom prst="rect">
            <a:avLst/>
          </a:prstGeom>
        </p:spPr>
      </p:sp>
      <p:sp>
        <p:nvSpPr>
          <p:cNvPr id="101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nl-NL" sz="2000" spc="-1" strike="noStrike">
                <a:latin typeface="Arial"/>
              </a:rPr>
              <a:t>allemaal verschillend, maar ze hebben ook iets gemeen. Wat is dat?</a:t>
            </a:r>
            <a:endParaRPr b="0" lang="nl-NL" sz="2000" spc="-1" strike="noStrike">
              <a:latin typeface="Arial"/>
            </a:endParaRPr>
          </a:p>
          <a:p>
            <a:pPr marL="216000" indent="-215640">
              <a:lnSpc>
                <a:spcPct val="100000"/>
              </a:lnSpc>
              <a:tabLst>
                <a:tab algn="l" pos="0"/>
              </a:tabLst>
            </a:pPr>
            <a:r>
              <a:rPr b="0" lang="nl-NL" sz="2000" spc="-1" strike="noStrike">
                <a:latin typeface="Arial"/>
              </a:rPr>
              <a:t>Zelf antwoord laten geven.</a:t>
            </a:r>
            <a:endParaRPr b="0" lang="nl-NL" sz="2000" spc="-1" strike="noStrike">
              <a:latin typeface="Arial"/>
            </a:endParaRPr>
          </a:p>
          <a:p>
            <a:pPr marL="216000" indent="-215640">
              <a:lnSpc>
                <a:spcPct val="100000"/>
              </a:lnSpc>
              <a:tabLst>
                <a:tab algn="l" pos="0"/>
              </a:tabLst>
            </a:pPr>
            <a:r>
              <a:rPr b="0" lang="nl-NL" sz="2000" spc="-1" strike="noStrike">
                <a:latin typeface="Arial"/>
              </a:rPr>
              <a:t>Als het niet komt: zelf zeggen dat het om het type molecuul</a:t>
            </a:r>
            <a:endParaRPr b="0" lang="nl-NL" sz="2000" spc="-1" strike="noStrike">
              <a:latin typeface="Arial"/>
            </a:endParaRPr>
          </a:p>
          <a:p>
            <a:pPr marL="216000" indent="-215640">
              <a:lnSpc>
                <a:spcPct val="100000"/>
              </a:lnSpc>
              <a:tabLst>
                <a:tab algn="l" pos="0"/>
              </a:tabLst>
            </a:pPr>
            <a:r>
              <a:rPr b="0" lang="nl-NL" sz="2000" spc="-1" strike="noStrike">
                <a:latin typeface="Arial"/>
              </a:rPr>
              <a:t>Opgebouwd uit cellen. Cellen zijn opgebouwd uit hetzelfde type moleculen</a:t>
            </a:r>
            <a:endParaRPr b="0" lang="nl-NL" sz="2000" spc="-1" strike="noStrike">
              <a:latin typeface="Arial"/>
            </a:endParaRPr>
          </a:p>
          <a:p>
            <a:pPr marL="216000" indent="-215640">
              <a:lnSpc>
                <a:spcPct val="100000"/>
              </a:lnSpc>
              <a:tabLst>
                <a:tab algn="l" pos="0"/>
              </a:tabLst>
            </a:pPr>
            <a:r>
              <a:rPr b="0" lang="nl-NL" sz="2000" spc="-1" strike="noStrike">
                <a:latin typeface="Arial"/>
              </a:rPr>
              <a:t>Welke zijn dit?</a:t>
            </a:r>
            <a:endParaRPr b="0" lang="nl-NL" sz="2000" spc="-1" strike="noStrike">
              <a:latin typeface="Arial"/>
            </a:endParaRPr>
          </a:p>
          <a:p>
            <a:pPr marL="216000" indent="-215640">
              <a:lnSpc>
                <a:spcPct val="100000"/>
              </a:lnSpc>
              <a:tabLst>
                <a:tab algn="l" pos="0"/>
              </a:tabLst>
            </a:pPr>
            <a:endParaRPr b="0" lang="nl-NL" sz="2000" spc="-1" strike="noStrike">
              <a:latin typeface="Arial"/>
            </a:endParaRPr>
          </a:p>
        </p:txBody>
      </p:sp>
      <p:sp>
        <p:nvSpPr>
          <p:cNvPr id="101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92ACEEC-D6E1-48E4-973A-9A0A1B05FA40}" type="slidenum">
              <a:rPr b="0" lang="nl-NL" sz="1200" spc="-1" strike="noStrike">
                <a:solidFill>
                  <a:srgbClr val="000000"/>
                </a:solidFill>
                <a:latin typeface="+mn-lt"/>
                <a:ea typeface="+mn-ea"/>
              </a:rPr>
              <a:t>&lt;number&gt;</a:t>
            </a:fld>
            <a:endParaRPr b="0" lang="nl-NL"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sldImg"/>
          </p:nvPr>
        </p:nvSpPr>
        <p:spPr>
          <a:xfrm>
            <a:off x="685800" y="1143000"/>
            <a:ext cx="5485680" cy="3085560"/>
          </a:xfrm>
          <a:prstGeom prst="rect">
            <a:avLst/>
          </a:prstGeom>
        </p:spPr>
      </p:sp>
      <p:sp>
        <p:nvSpPr>
          <p:cNvPr id="1047"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4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FCEC6D9-59EA-4676-BC90-FFA7D7B2FF4E}" type="slidenum">
              <a:rPr b="0" lang="nl-NL" sz="1200" spc="-1" strike="noStrike">
                <a:solidFill>
                  <a:srgbClr val="000000"/>
                </a:solidFill>
                <a:latin typeface="+mn-lt"/>
                <a:ea typeface="+mn-ea"/>
              </a:rPr>
              <a:t>20</a:t>
            </a:fld>
            <a:endParaRPr b="0" lang="nl-NL"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PlaceHolder 1"/>
          <p:cNvSpPr>
            <a:spLocks noGrp="1"/>
          </p:cNvSpPr>
          <p:nvPr>
            <p:ph type="sldImg"/>
          </p:nvPr>
        </p:nvSpPr>
        <p:spPr>
          <a:xfrm>
            <a:off x="685800" y="1143000"/>
            <a:ext cx="5485680" cy="3085560"/>
          </a:xfrm>
          <a:prstGeom prst="rect">
            <a:avLst/>
          </a:prstGeom>
        </p:spPr>
      </p:sp>
      <p:sp>
        <p:nvSpPr>
          <p:cNvPr id="1050"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5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CB196E9-B015-4884-A330-2848F356EDB6}" type="slidenum">
              <a:rPr b="0" lang="nl-NL" sz="1200" spc="-1" strike="noStrike">
                <a:solidFill>
                  <a:srgbClr val="000000"/>
                </a:solidFill>
                <a:latin typeface="+mn-lt"/>
                <a:ea typeface="+mn-ea"/>
              </a:rPr>
              <a:t>21</a:t>
            </a:fld>
            <a:endParaRPr b="0" lang="nl-NL"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sldImg"/>
          </p:nvPr>
        </p:nvSpPr>
        <p:spPr>
          <a:xfrm>
            <a:off x="685800" y="1143000"/>
            <a:ext cx="5485680" cy="3085560"/>
          </a:xfrm>
          <a:prstGeom prst="rect">
            <a:avLst/>
          </a:prstGeom>
        </p:spPr>
      </p:sp>
      <p:sp>
        <p:nvSpPr>
          <p:cNvPr id="1053"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5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9A3116A-0876-45C4-A2AF-32FE9EB3A324}" type="slidenum">
              <a:rPr b="0" lang="nl-NL" sz="1200" spc="-1" strike="noStrike">
                <a:solidFill>
                  <a:srgbClr val="000000"/>
                </a:solidFill>
                <a:latin typeface="+mn-lt"/>
                <a:ea typeface="+mn-ea"/>
              </a:rPr>
              <a:t>22</a:t>
            </a:fld>
            <a:endParaRPr b="0" lang="nl-NL"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type="sldImg"/>
          </p:nvPr>
        </p:nvSpPr>
        <p:spPr>
          <a:xfrm>
            <a:off x="685800" y="1143000"/>
            <a:ext cx="5485680" cy="3085560"/>
          </a:xfrm>
          <a:prstGeom prst="rect">
            <a:avLst/>
          </a:prstGeom>
        </p:spPr>
      </p:sp>
      <p:sp>
        <p:nvSpPr>
          <p:cNvPr id="1056"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5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910114E-E80F-4988-80D4-2EF335348458}" type="slidenum">
              <a:rPr b="0" lang="nl-NL" sz="1200" spc="-1" strike="noStrike">
                <a:solidFill>
                  <a:srgbClr val="000000"/>
                </a:solidFill>
                <a:latin typeface="+mn-lt"/>
                <a:ea typeface="+mn-ea"/>
              </a:rPr>
              <a:t>23</a:t>
            </a:fld>
            <a:endParaRPr b="0" lang="nl-NL"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PlaceHolder 1"/>
          <p:cNvSpPr>
            <a:spLocks noGrp="1"/>
          </p:cNvSpPr>
          <p:nvPr>
            <p:ph type="sldImg"/>
          </p:nvPr>
        </p:nvSpPr>
        <p:spPr>
          <a:xfrm>
            <a:off x="685800" y="1143000"/>
            <a:ext cx="5485680" cy="3085560"/>
          </a:xfrm>
          <a:prstGeom prst="rect">
            <a:avLst/>
          </a:prstGeom>
        </p:spPr>
      </p:sp>
      <p:sp>
        <p:nvSpPr>
          <p:cNvPr id="1059"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6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4D6188-1A46-4C83-A6CE-E1D3FDEC11A5}" type="slidenum">
              <a:rPr b="0" lang="nl-NL" sz="1200" spc="-1" strike="noStrike">
                <a:solidFill>
                  <a:srgbClr val="000000"/>
                </a:solidFill>
                <a:latin typeface="+mn-lt"/>
                <a:ea typeface="+mn-ea"/>
              </a:rPr>
              <a:t>24</a:t>
            </a:fld>
            <a:endParaRPr b="0" lang="nl-NL"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PlaceHolder 1"/>
          <p:cNvSpPr>
            <a:spLocks noGrp="1"/>
          </p:cNvSpPr>
          <p:nvPr>
            <p:ph type="sldImg"/>
          </p:nvPr>
        </p:nvSpPr>
        <p:spPr>
          <a:xfrm>
            <a:off x="685800" y="1143000"/>
            <a:ext cx="5485680" cy="3085560"/>
          </a:xfrm>
          <a:prstGeom prst="rect">
            <a:avLst/>
          </a:prstGeom>
        </p:spPr>
      </p:sp>
      <p:sp>
        <p:nvSpPr>
          <p:cNvPr id="1062"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6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B90CCEE-2A35-410E-8822-E6DA7A8EC707}" type="slidenum">
              <a:rPr b="0" lang="nl-NL" sz="1200" spc="-1" strike="noStrike">
                <a:solidFill>
                  <a:srgbClr val="000000"/>
                </a:solidFill>
                <a:latin typeface="+mn-lt"/>
                <a:ea typeface="+mn-ea"/>
              </a:rPr>
              <a:t>25</a:t>
            </a:fld>
            <a:endParaRPr b="0" lang="nl-NL"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3BFB511-DF1C-4907-8E8D-152BDD5C875B}" type="slidenum">
              <a:rPr b="0" lang="en-GB" sz="1200" spc="-1" strike="noStrike">
                <a:latin typeface="Times New Roman"/>
              </a:rPr>
              <a:t>25</a:t>
            </a:fld>
            <a:endParaRPr b="0" lang="nl-NL" sz="1200" spc="-1" strike="noStrike">
              <a:latin typeface="Arial"/>
            </a:endParaRPr>
          </a:p>
        </p:txBody>
      </p:sp>
      <p:sp>
        <p:nvSpPr>
          <p:cNvPr id="1065" name="PlaceHolder 2"/>
          <p:cNvSpPr>
            <a:spLocks noGrp="1"/>
          </p:cNvSpPr>
          <p:nvPr>
            <p:ph type="sldImg"/>
          </p:nvPr>
        </p:nvSpPr>
        <p:spPr>
          <a:xfrm>
            <a:off x="685800" y="1143000"/>
            <a:ext cx="5485680" cy="3085560"/>
          </a:xfrm>
          <a:prstGeom prst="rect">
            <a:avLst/>
          </a:prstGeom>
        </p:spPr>
      </p:sp>
      <p:sp>
        <p:nvSpPr>
          <p:cNvPr id="1066" name="PlaceHolder 3"/>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sldImg"/>
          </p:nvPr>
        </p:nvSpPr>
        <p:spPr>
          <a:xfrm>
            <a:off x="685800" y="1143000"/>
            <a:ext cx="5485680" cy="3085560"/>
          </a:xfrm>
          <a:prstGeom prst="rect">
            <a:avLst/>
          </a:prstGeom>
        </p:spPr>
      </p:sp>
      <p:sp>
        <p:nvSpPr>
          <p:cNvPr id="106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nl-NL" sz="2000" spc="-1" strike="noStrike">
                <a:latin typeface="Arial"/>
              </a:rPr>
              <a:t>Vet is een alternatieve opslag van energie ipv glycogeen of zetmeel. 1gr vet slaat meer dan 2x zoveel energie op dan 1gr polysaccharide. In planten maakt het niet zoveel uit, maar wij zijn mobiel en moeten al die extra kilos meeslepen. Is dus wel handig om energie op efficiente wijze op te slaan. = lichtgewicht reizen.</a:t>
            </a:r>
            <a:endParaRPr b="0" lang="nl-NL" sz="2000" spc="-1" strike="noStrike">
              <a:latin typeface="Arial"/>
            </a:endParaRPr>
          </a:p>
          <a:p>
            <a:pPr marL="216000" indent="-215640">
              <a:lnSpc>
                <a:spcPct val="100000"/>
              </a:lnSpc>
              <a:tabLst>
                <a:tab algn="l" pos="0"/>
              </a:tabLst>
            </a:pPr>
            <a:endParaRPr b="0" lang="nl-NL" sz="2000" spc="-1" strike="noStrike">
              <a:latin typeface="Arial"/>
            </a:endParaRPr>
          </a:p>
          <a:p>
            <a:pPr marL="216000" indent="-215640">
              <a:lnSpc>
                <a:spcPct val="100000"/>
              </a:lnSpc>
              <a:tabLst>
                <a:tab algn="l" pos="0"/>
              </a:tabLst>
            </a:pPr>
            <a:r>
              <a:rPr b="0" lang="nl-NL" sz="2000" spc="-1" strike="noStrike">
                <a:latin typeface="Arial"/>
              </a:rPr>
              <a:t>Vet is een macromolecuul dat wel gevormd wordt door een dehydratie reactie tussen glycerol en vetzuren. Vetzuren worden zuren genoemd omdat ze aan het einde een carboxylgroep hebben. Deze kan COO- worden door een H+ af te staan: zuur! Let op: Carbonyl is niet carboxyl.</a:t>
            </a:r>
            <a:endParaRPr b="0" lang="nl-NL" sz="2000" spc="-1" strike="noStrike">
              <a:latin typeface="Arial"/>
            </a:endParaRPr>
          </a:p>
          <a:p>
            <a:pPr marL="216000" indent="-215640">
              <a:lnSpc>
                <a:spcPct val="100000"/>
              </a:lnSpc>
              <a:tabLst>
                <a:tab algn="l" pos="0"/>
              </a:tabLst>
            </a:pPr>
            <a:endParaRPr b="0" lang="nl-NL" sz="2000" spc="-1" strike="noStrike">
              <a:latin typeface="Arial"/>
            </a:endParaRPr>
          </a:p>
          <a:p>
            <a:pPr marL="216000" indent="-215640">
              <a:lnSpc>
                <a:spcPct val="100000"/>
              </a:lnSpc>
              <a:tabLst>
                <a:tab algn="l" pos="0"/>
              </a:tabLst>
            </a:pPr>
            <a:r>
              <a:rPr b="0" lang="nl-NL" sz="2000" spc="-1" strike="noStrike">
                <a:latin typeface="Arial"/>
              </a:rPr>
              <a:t>De reactie tussen een carboxylgroep (zwak electrofiel) en een sterke nucleofiele groep noemen we een ster verbinding. </a:t>
            </a:r>
            <a:endParaRPr b="0" lang="nl-NL" sz="2000" spc="-1" strike="noStrike">
              <a:latin typeface="Arial"/>
            </a:endParaRPr>
          </a:p>
        </p:txBody>
      </p:sp>
      <p:sp>
        <p:nvSpPr>
          <p:cNvPr id="106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B0CCBC0-A458-4A0F-812A-525C5ABA6AF5}" type="slidenum">
              <a:rPr b="0" lang="nl-NL" sz="1200" spc="-1" strike="noStrike">
                <a:solidFill>
                  <a:srgbClr val="000000"/>
                </a:solidFill>
                <a:latin typeface="+mn-lt"/>
                <a:ea typeface="+mn-ea"/>
              </a:rPr>
              <a:t>&lt;number&gt;</a:t>
            </a:fld>
            <a:endParaRPr b="0" lang="nl-NL"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
          <p:cNvSpPr>
            <a:spLocks noGrp="1"/>
          </p:cNvSpPr>
          <p:nvPr>
            <p:ph type="sldImg"/>
          </p:nvPr>
        </p:nvSpPr>
        <p:spPr>
          <a:xfrm>
            <a:off x="685800" y="1143000"/>
            <a:ext cx="5485680" cy="3085560"/>
          </a:xfrm>
          <a:prstGeom prst="rect">
            <a:avLst/>
          </a:prstGeom>
        </p:spPr>
      </p:sp>
      <p:sp>
        <p:nvSpPr>
          <p:cNvPr id="1071" name="PlaceHolder 2"/>
          <p:cNvSpPr>
            <a:spLocks noGrp="1"/>
          </p:cNvSpPr>
          <p:nvPr>
            <p:ph type="body"/>
          </p:nvPr>
        </p:nvSpPr>
        <p:spPr>
          <a:xfrm>
            <a:off x="685800" y="4400640"/>
            <a:ext cx="5485680" cy="3599640"/>
          </a:xfrm>
          <a:prstGeom prst="rect">
            <a:avLst/>
          </a:prstGeom>
        </p:spPr>
        <p:txBody>
          <a:bodyPr lIns="0" rIns="0" tIns="0" bIns="0">
            <a:normAutofit/>
          </a:bodyPr>
          <a:p>
            <a:pPr marL="216000" indent="-215640">
              <a:lnSpc>
                <a:spcPct val="100000"/>
              </a:lnSpc>
              <a:tabLst>
                <a:tab algn="l" pos="0"/>
              </a:tabLst>
            </a:pPr>
            <a:r>
              <a:rPr b="0" lang="nl-NL" sz="2000" spc="-1" strike="noStrike">
                <a:latin typeface="Arial"/>
              </a:rPr>
              <a:t>Door de enkele bindingen krijg je rechte vetten die compact samengepakt kunnen worden </a:t>
            </a:r>
            <a:r>
              <a:rPr b="0" lang="nl-NL" sz="2000" spc="-1" strike="noStrike">
                <a:latin typeface="Wingdings"/>
              </a:rPr>
              <a:t></a:t>
            </a:r>
            <a:r>
              <a:rPr b="0" lang="nl-NL" sz="2000" spc="-1" strike="noStrike">
                <a:latin typeface="Times New Roman"/>
              </a:rPr>
              <a:t> vast op KT. Terwijl onverzadigde vetten 1 of meer dubbele bindingen hebben die de ketens buigen. Hierdoor is het samenpakken moeilijker </a:t>
            </a:r>
            <a:r>
              <a:rPr b="0" lang="nl-NL" sz="2000" spc="-1" strike="noStrike">
                <a:latin typeface="Wingdings"/>
              </a:rPr>
              <a:t></a:t>
            </a:r>
            <a:r>
              <a:rPr b="0" lang="nl-NL" sz="2000" spc="-1" strike="noStrike">
                <a:latin typeface="Times New Roman"/>
              </a:rPr>
              <a:t> vloeibaar op KT</a:t>
            </a:r>
            <a:endParaRPr b="0" lang="nl-NL" sz="2000" spc="-1" strike="noStrike">
              <a:latin typeface="Arial"/>
            </a:endParaRPr>
          </a:p>
          <a:p>
            <a:pPr marL="216000" indent="-215640">
              <a:lnSpc>
                <a:spcPct val="100000"/>
              </a:lnSpc>
              <a:tabLst>
                <a:tab algn="l" pos="0"/>
              </a:tabLst>
            </a:pPr>
            <a:r>
              <a:rPr b="1" lang="nl-NL" sz="1200" spc="-1" strike="noStrike">
                <a:solidFill>
                  <a:srgbClr val="000000"/>
                </a:solidFill>
                <a:latin typeface="+mn-lt"/>
                <a:ea typeface="+mn-ea"/>
              </a:rPr>
              <a:t>Onverzadigd vet</a:t>
            </a:r>
            <a:r>
              <a:rPr b="0" lang="nl-NL" sz="1200" spc="-1" strike="noStrike">
                <a:solidFill>
                  <a:srgbClr val="000000"/>
                </a:solidFill>
                <a:latin typeface="+mn-lt"/>
                <a:ea typeface="+mn-ea"/>
              </a:rPr>
              <a:t> past in een gezonde voeding. </a:t>
            </a:r>
            <a:r>
              <a:rPr b="1" lang="nl-NL" sz="1200" spc="-1" strike="noStrike">
                <a:solidFill>
                  <a:srgbClr val="000000"/>
                </a:solidFill>
                <a:latin typeface="+mn-lt"/>
                <a:ea typeface="+mn-ea"/>
              </a:rPr>
              <a:t>Onverzadigd vet</a:t>
            </a:r>
            <a:r>
              <a:rPr b="0" lang="nl-NL" sz="1200" spc="-1" strike="noStrike">
                <a:solidFill>
                  <a:srgbClr val="000000"/>
                </a:solidFill>
                <a:latin typeface="+mn-lt"/>
                <a:ea typeface="+mn-ea"/>
              </a:rPr>
              <a:t> verlaagt het LDL-cholesterol van het bloed. LDL-cholesterol is niet goed voor de bloedvaten. Om de kans op hart- en vaatziekten te verlagen, is het van belang producten met veel </a:t>
            </a:r>
            <a:r>
              <a:rPr b="1" lang="nl-NL" sz="1200" spc="-1" strike="noStrike">
                <a:solidFill>
                  <a:srgbClr val="000000"/>
                </a:solidFill>
                <a:latin typeface="+mn-lt"/>
                <a:ea typeface="+mn-ea"/>
              </a:rPr>
              <a:t>verzadigd vet</a:t>
            </a:r>
            <a:r>
              <a:rPr b="0" lang="nl-NL" sz="1200" spc="-1" strike="noStrike">
                <a:solidFill>
                  <a:srgbClr val="000000"/>
                </a:solidFill>
                <a:latin typeface="+mn-lt"/>
                <a:ea typeface="+mn-ea"/>
              </a:rPr>
              <a:t> te vervangen door producten met veel </a:t>
            </a:r>
            <a:r>
              <a:rPr b="1" lang="nl-NL" sz="1200" spc="-1" strike="noStrike">
                <a:solidFill>
                  <a:srgbClr val="000000"/>
                </a:solidFill>
                <a:latin typeface="+mn-lt"/>
                <a:ea typeface="+mn-ea"/>
              </a:rPr>
              <a:t>onverzadigd vet</a:t>
            </a:r>
            <a:r>
              <a:rPr b="0" lang="nl-NL" sz="1200" spc="-1" strike="noStrike">
                <a:solidFill>
                  <a:srgbClr val="000000"/>
                </a:solidFill>
                <a:latin typeface="+mn-lt"/>
                <a:ea typeface="+mn-ea"/>
              </a:rPr>
              <a:t>.</a:t>
            </a:r>
            <a:endParaRPr b="0" lang="nl-NL" sz="1200" spc="-1" strike="noStrike">
              <a:latin typeface="Arial"/>
            </a:endParaRPr>
          </a:p>
          <a:p>
            <a:pPr marL="216000" indent="-215640">
              <a:lnSpc>
                <a:spcPct val="100000"/>
              </a:lnSpc>
              <a:tabLst>
                <a:tab algn="l" pos="0"/>
              </a:tabLst>
            </a:pPr>
            <a:endParaRPr b="0" lang="nl-NL" sz="1200" spc="-1" strike="noStrike">
              <a:latin typeface="Arial"/>
            </a:endParaRPr>
          </a:p>
        </p:txBody>
      </p:sp>
      <p:sp>
        <p:nvSpPr>
          <p:cNvPr id="107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A1E2B25-1799-47EB-AF1D-C4790113BFC8}" type="slidenum">
              <a:rPr b="0" lang="nl-NL" sz="1200" spc="-1" strike="noStrike">
                <a:solidFill>
                  <a:srgbClr val="000000"/>
                </a:solidFill>
                <a:latin typeface="+mn-lt"/>
                <a:ea typeface="+mn-ea"/>
              </a:rPr>
              <a:t>31</a:t>
            </a:fld>
            <a:endParaRPr b="0" lang="nl-NL"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sldImg"/>
          </p:nvPr>
        </p:nvSpPr>
        <p:spPr>
          <a:xfrm>
            <a:off x="685800" y="1143000"/>
            <a:ext cx="5485680" cy="3085560"/>
          </a:xfrm>
          <a:prstGeom prst="rect">
            <a:avLst/>
          </a:prstGeom>
        </p:spPr>
      </p:sp>
      <p:sp>
        <p:nvSpPr>
          <p:cNvPr id="1074"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7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6597D56-C7D2-46BC-B8A6-4F56330E241A}" type="slidenum">
              <a:rPr b="0" lang="nl-NL" sz="1200" spc="-1" strike="noStrike">
                <a:solidFill>
                  <a:srgbClr val="000000"/>
                </a:solidFill>
                <a:latin typeface="+mn-lt"/>
                <a:ea typeface="+mn-ea"/>
              </a:rPr>
              <a:t>32</a:t>
            </a:fld>
            <a:endParaRPr b="0" lang="nl-NL"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sldImg"/>
          </p:nvPr>
        </p:nvSpPr>
        <p:spPr>
          <a:xfrm>
            <a:off x="685800" y="1143000"/>
            <a:ext cx="5485680" cy="3085560"/>
          </a:xfrm>
          <a:prstGeom prst="rect">
            <a:avLst/>
          </a:prstGeom>
        </p:spPr>
      </p:sp>
      <p:sp>
        <p:nvSpPr>
          <p:cNvPr id="1077"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7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FDE2268-65B0-49E2-A1AC-2C05C862A8B2}" type="slidenum">
              <a:rPr b="0" lang="nl-NL" sz="1200" spc="-1" strike="noStrike">
                <a:solidFill>
                  <a:srgbClr val="000000"/>
                </a:solidFill>
                <a:latin typeface="+mn-lt"/>
                <a:ea typeface="+mn-ea"/>
              </a:rPr>
              <a:t>33</a:t>
            </a:fld>
            <a:endParaRPr b="0" lang="nl-NL"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sldImg"/>
          </p:nvPr>
        </p:nvSpPr>
        <p:spPr>
          <a:xfrm>
            <a:off x="685800" y="1143000"/>
            <a:ext cx="5485680" cy="3085560"/>
          </a:xfrm>
          <a:prstGeom prst="rect">
            <a:avLst/>
          </a:prstGeom>
        </p:spPr>
      </p:sp>
      <p:sp>
        <p:nvSpPr>
          <p:cNvPr id="1080" name="PlaceHolder 2"/>
          <p:cNvSpPr>
            <a:spLocks noGrp="1"/>
          </p:cNvSpPr>
          <p:nvPr>
            <p:ph type="body"/>
          </p:nvPr>
        </p:nvSpPr>
        <p:spPr>
          <a:xfrm>
            <a:off x="685800" y="4400640"/>
            <a:ext cx="5485680" cy="3599640"/>
          </a:xfrm>
          <a:prstGeom prst="rect">
            <a:avLst/>
          </a:prstGeom>
        </p:spPr>
        <p:txBody>
          <a:bodyPr lIns="0" rIns="0" tIns="0" bIns="0">
            <a:normAutofit/>
          </a:bodyPr>
          <a:p>
            <a:pPr marL="216000" indent="-215640">
              <a:lnSpc>
                <a:spcPct val="100000"/>
              </a:lnSpc>
              <a:tabLst>
                <a:tab algn="l" pos="0"/>
              </a:tabLst>
            </a:pPr>
            <a:r>
              <a:rPr b="0" lang="nl-NL" sz="2000" spc="-1" strike="noStrike">
                <a:latin typeface="Arial"/>
              </a:rPr>
              <a:t>De fosfaatgroep kan vervolgens nog andere kleine polaire moleculen binden, zoals de choline groep hier in fosfatidylcholine.</a:t>
            </a:r>
            <a:endParaRPr b="0" lang="nl-NL" sz="2000" spc="-1" strike="noStrike">
              <a:latin typeface="Arial"/>
            </a:endParaRPr>
          </a:p>
          <a:p>
            <a:pPr marL="216000" indent="-215640">
              <a:lnSpc>
                <a:spcPct val="100000"/>
              </a:lnSpc>
              <a:tabLst>
                <a:tab algn="l" pos="0"/>
              </a:tabLst>
            </a:pPr>
            <a:endParaRPr b="0" lang="nl-NL" sz="2000" spc="-1" strike="noStrike">
              <a:latin typeface="Arial"/>
            </a:endParaRPr>
          </a:p>
          <a:p>
            <a:pPr marL="216000" indent="-215640">
              <a:lnSpc>
                <a:spcPct val="100000"/>
              </a:lnSpc>
              <a:tabLst>
                <a:tab algn="l" pos="0"/>
              </a:tabLst>
            </a:pPr>
            <a:r>
              <a:rPr b="0" lang="nl-NL" sz="2000" spc="-1" strike="noStrike">
                <a:latin typeface="Arial"/>
              </a:rPr>
              <a:t>De twee vetzuurketens zijn apolair en vormen dus de hydrofobe staart. De fosfaatgroep is polair en is dus hydrophiel. Dit betekent dat in water, de moleculen een bilaag gaan vormen die de hydrofobe staarten beschermt tegen het water.</a:t>
            </a:r>
            <a:endParaRPr b="0" lang="nl-NL" sz="2000" spc="-1" strike="noStrike">
              <a:latin typeface="Arial"/>
            </a:endParaRPr>
          </a:p>
        </p:txBody>
      </p:sp>
      <p:sp>
        <p:nvSpPr>
          <p:cNvPr id="108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EB07B36-F893-4BF9-9162-E3EC9AA823DE}" type="slidenum">
              <a:rPr b="0" lang="nl-NL" sz="1200" spc="-1" strike="noStrike">
                <a:solidFill>
                  <a:srgbClr val="000000"/>
                </a:solidFill>
                <a:latin typeface="+mn-lt"/>
                <a:ea typeface="+mn-ea"/>
              </a:rPr>
              <a:t>35</a:t>
            </a:fld>
            <a:endParaRPr b="0" lang="nl-NL"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sldImg"/>
          </p:nvPr>
        </p:nvSpPr>
        <p:spPr>
          <a:xfrm>
            <a:off x="685800" y="1143000"/>
            <a:ext cx="5485680" cy="3085560"/>
          </a:xfrm>
          <a:prstGeom prst="rect">
            <a:avLst/>
          </a:prstGeom>
        </p:spPr>
      </p:sp>
      <p:sp>
        <p:nvSpPr>
          <p:cNvPr id="1083"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8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E754BA1-4588-4B24-AE83-2342A855297F}" type="slidenum">
              <a:rPr b="0" lang="nl-NL" sz="1200" spc="-1" strike="noStrike">
                <a:solidFill>
                  <a:srgbClr val="000000"/>
                </a:solidFill>
                <a:latin typeface="+mn-lt"/>
                <a:ea typeface="+mn-ea"/>
              </a:rPr>
              <a:t>36</a:t>
            </a:fld>
            <a:endParaRPr b="0" lang="nl-NL"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sldImg"/>
          </p:nvPr>
        </p:nvSpPr>
        <p:spPr>
          <a:xfrm>
            <a:off x="685800" y="1143000"/>
            <a:ext cx="5485680" cy="3085560"/>
          </a:xfrm>
          <a:prstGeom prst="rect">
            <a:avLst/>
          </a:prstGeom>
        </p:spPr>
      </p:sp>
      <p:sp>
        <p:nvSpPr>
          <p:cNvPr id="1086"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08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9DE40EC-4069-4038-BBC5-31FFAFD50471}" type="slidenum">
              <a:rPr b="0" lang="nl-NL" sz="1200" spc="-1" strike="noStrike">
                <a:solidFill>
                  <a:srgbClr val="000000"/>
                </a:solidFill>
                <a:latin typeface="+mn-lt"/>
                <a:ea typeface="+mn-ea"/>
              </a:rPr>
              <a:t>37</a:t>
            </a:fld>
            <a:endParaRPr b="0" lang="nl-NL"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4739AB7-0621-4E74-B584-C13E29FF3B5A}" type="slidenum">
              <a:rPr b="0" lang="en-GB" sz="1200" spc="-1" strike="noStrike">
                <a:latin typeface="Times New Roman"/>
              </a:rPr>
              <a:t>37</a:t>
            </a:fld>
            <a:endParaRPr b="0" lang="nl-NL" sz="1200" spc="-1" strike="noStrike">
              <a:latin typeface="Arial"/>
            </a:endParaRPr>
          </a:p>
        </p:txBody>
      </p:sp>
      <p:sp>
        <p:nvSpPr>
          <p:cNvPr id="1089" name="PlaceHolder 2"/>
          <p:cNvSpPr>
            <a:spLocks noGrp="1"/>
          </p:cNvSpPr>
          <p:nvPr>
            <p:ph type="sldImg"/>
          </p:nvPr>
        </p:nvSpPr>
        <p:spPr>
          <a:xfrm>
            <a:off x="685800" y="1143000"/>
            <a:ext cx="5485680" cy="3085560"/>
          </a:xfrm>
          <a:prstGeom prst="rect">
            <a:avLst/>
          </a:prstGeom>
        </p:spPr>
      </p:sp>
      <p:sp>
        <p:nvSpPr>
          <p:cNvPr id="1090" name="PlaceHolder 3"/>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sldImg"/>
          </p:nvPr>
        </p:nvSpPr>
        <p:spPr>
          <a:xfrm>
            <a:off x="685800" y="1143000"/>
            <a:ext cx="5485680" cy="3085560"/>
          </a:xfrm>
          <a:prstGeom prst="rect">
            <a:avLst/>
          </a:prstGeom>
        </p:spPr>
      </p:sp>
      <p:sp>
        <p:nvSpPr>
          <p:cNvPr id="1092" name="PlaceHolder 2"/>
          <p:cNvSpPr>
            <a:spLocks noGrp="1"/>
          </p:cNvSpPr>
          <p:nvPr>
            <p:ph type="body"/>
          </p:nvPr>
        </p:nvSpPr>
        <p:spPr>
          <a:xfrm>
            <a:off x="685800" y="4400640"/>
            <a:ext cx="5485680" cy="3599640"/>
          </a:xfrm>
          <a:prstGeom prst="rect">
            <a:avLst/>
          </a:prstGeom>
        </p:spPr>
        <p:txBody>
          <a:bodyPr lIns="0" rIns="0" tIns="0" bIns="0">
            <a:normAutofit fontScale="23000"/>
          </a:bodyPr>
          <a:p>
            <a:pPr marL="216000" indent="-215640">
              <a:lnSpc>
                <a:spcPct val="100000"/>
              </a:lnSpc>
              <a:tabLst>
                <a:tab algn="l" pos="0"/>
              </a:tabLst>
            </a:pPr>
            <a:r>
              <a:rPr b="0" lang="nl-NL" sz="2000" spc="-1" strike="noStrike">
                <a:latin typeface="Arial"/>
              </a:rPr>
              <a:t>In dit thema (energiehuishouding van de cel) kom je in aanraking met de bouw van cellen en de processen die zich in de celstructuren afspelen. </a:t>
            </a:r>
            <a:br/>
            <a:br/>
            <a:r>
              <a:rPr b="0" lang="nl-NL" sz="2000" spc="-1" strike="noStrike">
                <a:latin typeface="Arial"/>
              </a:rPr>
              <a:t>Er zal worden ingezoomd op variaties in het basale (centrale) metabolisme: de processen die betrokken zijn bij het verkrijgen van energie uit voedsel en bij het gebruiken van de gegenereerde energie. </a:t>
            </a:r>
            <a:br/>
            <a:br/>
            <a:r>
              <a:rPr b="0" lang="nl-NL" sz="2000" spc="-1" strike="noStrike">
                <a:latin typeface="Arial"/>
              </a:rPr>
              <a:t>Veel onderzoek op het gebied van celprocessen wordt </a:t>
            </a:r>
            <a:r>
              <a:rPr b="0" i="1" lang="nl-NL" sz="2000" spc="-1" strike="noStrike">
                <a:latin typeface="Arial"/>
              </a:rPr>
              <a:t>in vivo</a:t>
            </a:r>
            <a:r>
              <a:rPr b="0" lang="nl-NL" sz="2000" spc="-1" strike="noStrike">
                <a:latin typeface="Arial"/>
              </a:rPr>
              <a:t>, dus in het laboratorium, uitgevoerd. Deze onderzoeken kosten echter veel tijd, en er worden veel chemicaliën bij verbruikt. </a:t>
            </a:r>
            <a:br/>
            <a:br/>
            <a:r>
              <a:rPr b="0" lang="nl-NL" sz="2000" spc="-1" strike="noStrike">
                <a:latin typeface="Arial"/>
              </a:rPr>
              <a:t>Jouw rol in the thema is om- naast het kennismaken met laboratoriumtechnieken- de biologische processen </a:t>
            </a:r>
            <a:r>
              <a:rPr b="0" i="1" lang="nl-NL" sz="2000" spc="-1" strike="noStrike">
                <a:latin typeface="Arial"/>
              </a:rPr>
              <a:t>in silico</a:t>
            </a:r>
            <a:r>
              <a:rPr b="0" lang="nl-NL" sz="2000" spc="-1" strike="noStrike">
                <a:latin typeface="Arial"/>
              </a:rPr>
              <a:t>, dus met behulp van de computer, te simuleren. Je krijgt de opdracht om een programma te schrijven dat de groei van een micro-organisme simuleert. </a:t>
            </a:r>
            <a:br/>
            <a:br/>
            <a:r>
              <a:rPr b="0" lang="nl-NL" sz="2000" spc="-1" strike="noStrike">
                <a:latin typeface="Arial"/>
              </a:rPr>
              <a:t>Voor het uitvoeren van je onderzoeken heb je achtergrondinformatie/vaardigheden nodig op het gebied van biologie, chemie en informatica. Hiervoor worden ondersteunende modulen aangeboden. Daarnaast krijg je het onderdeel rapporteren, omdat je je onderzoeksresultaten in een wetenschappelijk verslag gaat presenteren. </a:t>
            </a:r>
            <a:endParaRPr b="0" lang="nl-NL" sz="2000" spc="-1" strike="noStrike">
              <a:latin typeface="Arial"/>
            </a:endParaRPr>
          </a:p>
        </p:txBody>
      </p:sp>
      <p:sp>
        <p:nvSpPr>
          <p:cNvPr id="109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719B2A4-E5ED-4B23-B7F3-136BC9D70616}" type="slidenum">
              <a:rPr b="0" lang="nl-NL" sz="1200" spc="-1" strike="noStrike">
                <a:solidFill>
                  <a:srgbClr val="000000"/>
                </a:solidFill>
                <a:latin typeface="+mn-lt"/>
                <a:ea typeface="+mn-ea"/>
              </a:rPr>
              <a:t>39</a:t>
            </a:fld>
            <a:endParaRPr b="0" lang="nl-NL"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CustomShape 1"/>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1D80D9E-F733-4C89-9BB3-40469161C195}" type="slidenum">
              <a:rPr b="0" lang="en-GB" sz="1200" spc="-1" strike="noStrike">
                <a:latin typeface="Times New Roman"/>
              </a:rPr>
              <a:t>39</a:t>
            </a:fld>
            <a:endParaRPr b="0" lang="nl-NL" sz="1200" spc="-1" strike="noStrike">
              <a:latin typeface="Arial"/>
            </a:endParaRPr>
          </a:p>
        </p:txBody>
      </p:sp>
      <p:sp>
        <p:nvSpPr>
          <p:cNvPr id="1095" name="PlaceHolder 2"/>
          <p:cNvSpPr>
            <a:spLocks noGrp="1"/>
          </p:cNvSpPr>
          <p:nvPr>
            <p:ph type="sldImg"/>
          </p:nvPr>
        </p:nvSpPr>
        <p:spPr>
          <a:xfrm>
            <a:off x="685800" y="1143000"/>
            <a:ext cx="5485680" cy="3085560"/>
          </a:xfrm>
          <a:prstGeom prst="rect">
            <a:avLst/>
          </a:prstGeom>
        </p:spPr>
      </p:sp>
      <p:sp>
        <p:nvSpPr>
          <p:cNvPr id="1096" name="PlaceHolder 3"/>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sldImg"/>
          </p:nvPr>
        </p:nvSpPr>
        <p:spPr>
          <a:xfrm>
            <a:off x="685800" y="1143000"/>
            <a:ext cx="5485680" cy="3085560"/>
          </a:xfrm>
          <a:prstGeom prst="rect">
            <a:avLst/>
          </a:prstGeom>
        </p:spPr>
      </p:sp>
      <p:sp>
        <p:nvSpPr>
          <p:cNvPr id="109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nl-NL" sz="2000" spc="-1" strike="noStrike">
                <a:latin typeface="Arial"/>
              </a:rPr>
              <a:t>Elk eiwit heeft zijn eigen specifieke functie</a:t>
            </a:r>
            <a:endParaRPr b="0" lang="nl-NL" sz="2000" spc="-1" strike="noStrike">
              <a:latin typeface="Arial"/>
            </a:endParaRPr>
          </a:p>
        </p:txBody>
      </p:sp>
      <p:sp>
        <p:nvSpPr>
          <p:cNvPr id="109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63A23DF-D7E5-4CC9-AC38-D70B96D5FEAE}" type="slidenum">
              <a:rPr b="0" lang="nl-NL" sz="1200" spc="-1" strike="noStrike">
                <a:solidFill>
                  <a:srgbClr val="000000"/>
                </a:solidFill>
                <a:latin typeface="+mn-lt"/>
                <a:ea typeface="+mn-ea"/>
              </a:rPr>
              <a:t>&lt;number&gt;</a:t>
            </a:fld>
            <a:endParaRPr b="0" lang="nl-NL"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sldImg"/>
          </p:nvPr>
        </p:nvSpPr>
        <p:spPr>
          <a:xfrm>
            <a:off x="685800" y="1143000"/>
            <a:ext cx="5485680" cy="3085560"/>
          </a:xfrm>
          <a:prstGeom prst="rect">
            <a:avLst/>
          </a:prstGeom>
        </p:spPr>
      </p:sp>
      <p:sp>
        <p:nvSpPr>
          <p:cNvPr id="1101" name="PlaceHolder 2"/>
          <p:cNvSpPr>
            <a:spLocks noGrp="1"/>
          </p:cNvSpPr>
          <p:nvPr>
            <p:ph type="body"/>
          </p:nvPr>
        </p:nvSpPr>
        <p:spPr>
          <a:xfrm>
            <a:off x="685800" y="4400640"/>
            <a:ext cx="5485680" cy="3599640"/>
          </a:xfrm>
          <a:prstGeom prst="rect">
            <a:avLst/>
          </a:prstGeom>
        </p:spPr>
        <p:txBody>
          <a:bodyPr lIns="0" rIns="0" tIns="0" bIns="0">
            <a:normAutofit/>
          </a:bodyPr>
          <a:p>
            <a:pPr marL="216000" indent="-215640">
              <a:lnSpc>
                <a:spcPct val="100000"/>
              </a:lnSpc>
              <a:tabLst>
                <a:tab algn="l" pos="0"/>
              </a:tabLst>
            </a:pPr>
            <a:r>
              <a:rPr b="0" lang="nl-NL" sz="2000" spc="-1" strike="noStrike">
                <a:latin typeface="Arial"/>
              </a:rPr>
              <a:t>Verbinding is covalent. Afbraak gebeurt bijvoorbeeld in het maag/darm systeem tijdens vertering</a:t>
            </a:r>
            <a:endParaRPr b="0" lang="nl-NL" sz="2000" spc="-1" strike="noStrike">
              <a:latin typeface="Arial"/>
            </a:endParaRPr>
          </a:p>
        </p:txBody>
      </p:sp>
      <p:sp>
        <p:nvSpPr>
          <p:cNvPr id="110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D67C0C-EA80-40D9-9576-400D4C54049D}" type="slidenum">
              <a:rPr b="0" lang="nl-NL" sz="1200" spc="-1" strike="noStrike">
                <a:solidFill>
                  <a:srgbClr val="000000"/>
                </a:solidFill>
                <a:latin typeface="+mn-lt"/>
                <a:ea typeface="+mn-ea"/>
              </a:rPr>
              <a:t>44</a:t>
            </a:fld>
            <a:endParaRPr b="0" lang="nl-NL"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sldImg"/>
          </p:nvPr>
        </p:nvSpPr>
        <p:spPr>
          <a:xfrm>
            <a:off x="685800" y="1143000"/>
            <a:ext cx="5485680" cy="3085560"/>
          </a:xfrm>
          <a:prstGeom prst="rect">
            <a:avLst/>
          </a:prstGeom>
        </p:spPr>
      </p:sp>
      <p:sp>
        <p:nvSpPr>
          <p:cNvPr id="1104"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0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D89C473-8B36-4DFD-86F1-81123A218B31}" type="slidenum">
              <a:rPr b="0" lang="nl-NL" sz="1200" spc="-1" strike="noStrike">
                <a:latin typeface="Arial"/>
              </a:rPr>
              <a:t>&lt;number&gt;</a:t>
            </a:fld>
            <a:endParaRPr b="0" lang="nl-NL"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sldImg"/>
          </p:nvPr>
        </p:nvSpPr>
        <p:spPr>
          <a:xfrm>
            <a:off x="685800" y="1143000"/>
            <a:ext cx="5485680" cy="3085560"/>
          </a:xfrm>
          <a:prstGeom prst="rect">
            <a:avLst/>
          </a:prstGeom>
        </p:spPr>
      </p:sp>
      <p:sp>
        <p:nvSpPr>
          <p:cNvPr id="1107"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0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72F21F7-5160-4526-83DE-B2292656BEA2}" type="slidenum">
              <a:rPr b="0" lang="nl-NL" sz="1200" spc="-1" strike="noStrike">
                <a:solidFill>
                  <a:srgbClr val="000000"/>
                </a:solidFill>
                <a:latin typeface="+mn-lt"/>
                <a:ea typeface="+mn-ea"/>
              </a:rPr>
              <a:t>&lt;number&gt;</a:t>
            </a:fld>
            <a:endParaRPr b="0" lang="nl-NL"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sldImg"/>
          </p:nvPr>
        </p:nvSpPr>
        <p:spPr>
          <a:xfrm>
            <a:off x="685800" y="1143000"/>
            <a:ext cx="5485680" cy="3085560"/>
          </a:xfrm>
          <a:prstGeom prst="rect">
            <a:avLst/>
          </a:prstGeom>
        </p:spPr>
      </p:sp>
      <p:sp>
        <p:nvSpPr>
          <p:cNvPr id="1110"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1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684317D-513C-4A57-895A-7902B1128FB5}" type="slidenum">
              <a:rPr b="0" lang="nl-NL" sz="1200" spc="-1" strike="noStrike">
                <a:latin typeface="Arial"/>
              </a:rPr>
              <a:t>&lt;number&gt;</a:t>
            </a:fld>
            <a:endParaRPr b="0" lang="nl-NL"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sldImg"/>
          </p:nvPr>
        </p:nvSpPr>
        <p:spPr>
          <a:xfrm>
            <a:off x="685800" y="1143000"/>
            <a:ext cx="5485680" cy="3085560"/>
          </a:xfrm>
          <a:prstGeom prst="rect">
            <a:avLst/>
          </a:prstGeom>
        </p:spPr>
      </p:sp>
      <p:sp>
        <p:nvSpPr>
          <p:cNvPr id="1113"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1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6977AC1-E168-4893-B840-2694DAA7B7DB}" type="slidenum">
              <a:rPr b="0" lang="nl-NL" sz="1200" spc="-1" strike="noStrike">
                <a:latin typeface="Arial"/>
              </a:rPr>
              <a:t>&lt;number&gt;</a:t>
            </a:fld>
            <a:endParaRPr b="0" lang="nl-NL"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sldImg"/>
          </p:nvPr>
        </p:nvSpPr>
        <p:spPr>
          <a:xfrm>
            <a:off x="685800" y="1143000"/>
            <a:ext cx="5485680" cy="3085560"/>
          </a:xfrm>
          <a:prstGeom prst="rect">
            <a:avLst/>
          </a:prstGeom>
        </p:spPr>
      </p:sp>
      <p:sp>
        <p:nvSpPr>
          <p:cNvPr id="1116"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1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DBB221F-01D3-4F1D-8408-6AC65DA76A19}" type="slidenum">
              <a:rPr b="0" lang="nl-NL" sz="1200" spc="-1" strike="noStrike">
                <a:latin typeface="Arial"/>
              </a:rPr>
              <a:t>&lt;number&gt;</a:t>
            </a:fld>
            <a:endParaRPr b="0" lang="nl-NL"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sldImg"/>
          </p:nvPr>
        </p:nvSpPr>
        <p:spPr>
          <a:xfrm>
            <a:off x="685800" y="1143000"/>
            <a:ext cx="5485680" cy="3085560"/>
          </a:xfrm>
          <a:prstGeom prst="rect">
            <a:avLst/>
          </a:prstGeom>
        </p:spPr>
      </p:sp>
      <p:sp>
        <p:nvSpPr>
          <p:cNvPr id="1014" name="PlaceHolder 2"/>
          <p:cNvSpPr>
            <a:spLocks noGrp="1"/>
          </p:cNvSpPr>
          <p:nvPr>
            <p:ph type="body"/>
          </p:nvPr>
        </p:nvSpPr>
        <p:spPr>
          <a:xfrm>
            <a:off x="685800" y="4400640"/>
            <a:ext cx="5485680" cy="3599640"/>
          </a:xfrm>
          <a:prstGeom prst="rect">
            <a:avLst/>
          </a:prstGeom>
        </p:spPr>
        <p:txBody>
          <a:bodyPr lIns="0" rIns="0" tIns="0" bIns="0">
            <a:normAutofit fontScale="23000"/>
          </a:bodyPr>
          <a:p>
            <a:pPr marL="216000" indent="-215640">
              <a:lnSpc>
                <a:spcPct val="100000"/>
              </a:lnSpc>
              <a:tabLst>
                <a:tab algn="l" pos="0"/>
              </a:tabLst>
            </a:pPr>
            <a:r>
              <a:rPr b="0" lang="nl-NL" sz="2000" spc="-1" strike="noStrike">
                <a:latin typeface="Arial"/>
              </a:rPr>
              <a:t>In dit thema (energiehuishouding van de cel) kom je in aanraking met de bouw van cellen en de processen die zich in de celstructuren afspelen. </a:t>
            </a:r>
            <a:br/>
            <a:br/>
            <a:r>
              <a:rPr b="0" lang="nl-NL" sz="2000" spc="-1" strike="noStrike">
                <a:latin typeface="Arial"/>
              </a:rPr>
              <a:t>Er zal worden ingezoomd op variaties in het basale (centrale) metabolisme: de processen die betrokken zijn bij het verkrijgen van energie uit voedsel en bij het gebruiken van de gegenereerde energie. </a:t>
            </a:r>
            <a:br/>
            <a:br/>
            <a:r>
              <a:rPr b="0" lang="nl-NL" sz="2000" spc="-1" strike="noStrike">
                <a:latin typeface="Arial"/>
              </a:rPr>
              <a:t>Veel onderzoek op het gebied van celprocessen wordt </a:t>
            </a:r>
            <a:r>
              <a:rPr b="0" i="1" lang="nl-NL" sz="2000" spc="-1" strike="noStrike">
                <a:latin typeface="Arial"/>
              </a:rPr>
              <a:t>in vivo</a:t>
            </a:r>
            <a:r>
              <a:rPr b="0" lang="nl-NL" sz="2000" spc="-1" strike="noStrike">
                <a:latin typeface="Arial"/>
              </a:rPr>
              <a:t>, dus in het laboratorium, uitgevoerd. Deze onderzoeken kosten echter veel tijd, en er worden veel chemicaliën bij verbruikt. </a:t>
            </a:r>
            <a:br/>
            <a:br/>
            <a:r>
              <a:rPr b="0" lang="nl-NL" sz="2000" spc="-1" strike="noStrike">
                <a:latin typeface="Arial"/>
              </a:rPr>
              <a:t>Jouw rol in the thema is om- naast het kennismaken met laboratoriumtechnieken- de biologische processen </a:t>
            </a:r>
            <a:r>
              <a:rPr b="0" i="1" lang="nl-NL" sz="2000" spc="-1" strike="noStrike">
                <a:latin typeface="Arial"/>
              </a:rPr>
              <a:t>in silico</a:t>
            </a:r>
            <a:r>
              <a:rPr b="0" lang="nl-NL" sz="2000" spc="-1" strike="noStrike">
                <a:latin typeface="Arial"/>
              </a:rPr>
              <a:t>, dus met behulp van de computer, te simuleren. Je krijgt de opdracht om een programma te schrijven dat de groei van een micro-organisme simuleert. </a:t>
            </a:r>
            <a:br/>
            <a:br/>
            <a:r>
              <a:rPr b="0" lang="nl-NL" sz="2000" spc="-1" strike="noStrike">
                <a:latin typeface="Arial"/>
              </a:rPr>
              <a:t>Voor het uitvoeren van je onderzoeken heb je achtergrondinformatie/vaardigheden nodig op het gebied van biologie, chemie en informatica. Hiervoor worden ondersteunende modulen aangeboden. Daarnaast krijg je het onderdeel rapporteren, omdat je je onderzoeksresultaten in een wetenschappelijk verslag gaat presenteren. </a:t>
            </a:r>
            <a:endParaRPr b="0" lang="nl-NL" sz="2000" spc="-1" strike="noStrike">
              <a:latin typeface="Arial"/>
            </a:endParaRPr>
          </a:p>
        </p:txBody>
      </p:sp>
      <p:sp>
        <p:nvSpPr>
          <p:cNvPr id="101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E335249-64D9-4E8A-8F23-CA8BB4D58329}" type="slidenum">
              <a:rPr b="0" lang="nl-NL" sz="1200" spc="-1" strike="noStrike">
                <a:solidFill>
                  <a:srgbClr val="000000"/>
                </a:solidFill>
                <a:latin typeface="+mn-lt"/>
                <a:ea typeface="+mn-ea"/>
              </a:rPr>
              <a:t>5</a:t>
            </a:fld>
            <a:endParaRPr b="0" lang="nl-NL"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sldImg"/>
          </p:nvPr>
        </p:nvSpPr>
        <p:spPr>
          <a:xfrm>
            <a:off x="685800" y="1143000"/>
            <a:ext cx="5485680" cy="3085560"/>
          </a:xfrm>
          <a:prstGeom prst="rect">
            <a:avLst/>
          </a:prstGeom>
        </p:spPr>
      </p:sp>
      <p:sp>
        <p:nvSpPr>
          <p:cNvPr id="1119"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2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D57ED19-B79A-4D9E-B5C4-D037E99E7C8C}" type="slidenum">
              <a:rPr b="0" lang="nl-NL" sz="1200" spc="-1" strike="noStrike">
                <a:latin typeface="Arial"/>
              </a:rPr>
              <a:t>&lt;number&gt;</a:t>
            </a:fld>
            <a:endParaRPr b="0" lang="nl-NL"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sldImg"/>
          </p:nvPr>
        </p:nvSpPr>
        <p:spPr>
          <a:xfrm>
            <a:off x="685800" y="1143000"/>
            <a:ext cx="5485680" cy="3085560"/>
          </a:xfrm>
          <a:prstGeom prst="rect">
            <a:avLst/>
          </a:prstGeom>
        </p:spPr>
      </p:sp>
      <p:sp>
        <p:nvSpPr>
          <p:cNvPr id="1122"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2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E7697A4-8684-4CE4-980E-BCE94D8BD23E}" type="slidenum">
              <a:rPr b="0" lang="nl-NL" sz="1200" spc="-1" strike="noStrike">
                <a:latin typeface="Arial"/>
              </a:rPr>
              <a:t>&lt;number&gt;</a:t>
            </a:fld>
            <a:endParaRPr b="0" lang="nl-NL"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4" name="PlaceHolder 1"/>
          <p:cNvSpPr>
            <a:spLocks noGrp="1"/>
          </p:cNvSpPr>
          <p:nvPr>
            <p:ph type="sldImg"/>
          </p:nvPr>
        </p:nvSpPr>
        <p:spPr>
          <a:xfrm>
            <a:off x="685800" y="1143000"/>
            <a:ext cx="5485680" cy="3085560"/>
          </a:xfrm>
          <a:prstGeom prst="rect">
            <a:avLst/>
          </a:prstGeom>
        </p:spPr>
      </p:sp>
      <p:sp>
        <p:nvSpPr>
          <p:cNvPr id="1125"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2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7BAFCA4-63D5-4C01-8EA7-A64FBC137838}" type="slidenum">
              <a:rPr b="0" lang="nl-NL" sz="1200" spc="-1" strike="noStrike">
                <a:latin typeface="Arial"/>
              </a:rPr>
              <a:t>&lt;number&gt;</a:t>
            </a:fld>
            <a:endParaRPr b="0" lang="nl-NL"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PlaceHolder 1"/>
          <p:cNvSpPr>
            <a:spLocks noGrp="1"/>
          </p:cNvSpPr>
          <p:nvPr>
            <p:ph type="sldImg"/>
          </p:nvPr>
        </p:nvSpPr>
        <p:spPr>
          <a:xfrm>
            <a:off x="685800" y="1143000"/>
            <a:ext cx="5485680" cy="3085560"/>
          </a:xfrm>
          <a:prstGeom prst="rect">
            <a:avLst/>
          </a:prstGeom>
        </p:spPr>
      </p:sp>
      <p:sp>
        <p:nvSpPr>
          <p:cNvPr id="1128"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2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39AC86A-25E9-45FE-878B-2741C9C22F63}" type="slidenum">
              <a:rPr b="0" lang="nl-NL" sz="1200" spc="-1" strike="noStrike">
                <a:solidFill>
                  <a:srgbClr val="000000"/>
                </a:solidFill>
                <a:latin typeface="+mn-lt"/>
                <a:ea typeface="+mn-ea"/>
              </a:rPr>
              <a:t>&lt;number&gt;</a:t>
            </a:fld>
            <a:endParaRPr b="0" lang="nl-NL"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type="sldImg"/>
          </p:nvPr>
        </p:nvSpPr>
        <p:spPr>
          <a:xfrm>
            <a:off x="685800" y="1143000"/>
            <a:ext cx="5485680" cy="3085560"/>
          </a:xfrm>
          <a:prstGeom prst="rect">
            <a:avLst/>
          </a:prstGeom>
        </p:spPr>
      </p:sp>
      <p:sp>
        <p:nvSpPr>
          <p:cNvPr id="1131"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3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D174596-6FFF-4560-AD90-399F2D0EC349}" type="slidenum">
              <a:rPr b="0" lang="nl-NL" sz="1200" spc="-1" strike="noStrike">
                <a:latin typeface="Arial"/>
              </a:rPr>
              <a:t>&lt;number&gt;</a:t>
            </a:fld>
            <a:endParaRPr b="0" lang="nl-NL" sz="12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3" name="PlaceHolder 1"/>
          <p:cNvSpPr>
            <a:spLocks noGrp="1"/>
          </p:cNvSpPr>
          <p:nvPr>
            <p:ph type="sldImg"/>
          </p:nvPr>
        </p:nvSpPr>
        <p:spPr>
          <a:xfrm>
            <a:off x="685800" y="1143000"/>
            <a:ext cx="5485680" cy="3085560"/>
          </a:xfrm>
          <a:prstGeom prst="rect">
            <a:avLst/>
          </a:prstGeom>
        </p:spPr>
      </p:sp>
      <p:sp>
        <p:nvSpPr>
          <p:cNvPr id="1134"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3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44A3018-1A42-4D83-8256-7163832D33DD}" type="slidenum">
              <a:rPr b="0" lang="nl-NL" sz="1200" spc="-1" strike="noStrike">
                <a:latin typeface="Arial"/>
              </a:rPr>
              <a:t>&lt;number&gt;</a:t>
            </a:fld>
            <a:endParaRPr b="0" lang="nl-NL"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sldImg"/>
          </p:nvPr>
        </p:nvSpPr>
        <p:spPr>
          <a:xfrm>
            <a:off x="685800" y="1143000"/>
            <a:ext cx="5485680" cy="3085560"/>
          </a:xfrm>
          <a:prstGeom prst="rect">
            <a:avLst/>
          </a:prstGeom>
        </p:spPr>
      </p:sp>
      <p:sp>
        <p:nvSpPr>
          <p:cNvPr id="1137"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3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6C1F990-FCEA-40FA-9696-FFFE00FC79E4}" type="slidenum">
              <a:rPr b="0" lang="nl-NL" sz="1200" spc="-1" strike="noStrike">
                <a:latin typeface="Arial"/>
              </a:rPr>
              <a:t>&lt;number&gt;</a:t>
            </a:fld>
            <a:endParaRPr b="0" lang="nl-NL" sz="12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9" name="PlaceHolder 1"/>
          <p:cNvSpPr>
            <a:spLocks noGrp="1"/>
          </p:cNvSpPr>
          <p:nvPr>
            <p:ph type="sldImg"/>
          </p:nvPr>
        </p:nvSpPr>
        <p:spPr>
          <a:xfrm>
            <a:off x="685800" y="1143000"/>
            <a:ext cx="5485680" cy="3085560"/>
          </a:xfrm>
          <a:prstGeom prst="rect">
            <a:avLst/>
          </a:prstGeom>
        </p:spPr>
      </p:sp>
      <p:sp>
        <p:nvSpPr>
          <p:cNvPr id="1140"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4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90F13EE-B2C7-473A-854F-ED4E3CBF515A}" type="slidenum">
              <a:rPr b="0" lang="nl-NL" sz="1200" spc="-1" strike="noStrike">
                <a:latin typeface="Arial"/>
              </a:rPr>
              <a:t>&lt;number&gt;</a:t>
            </a:fld>
            <a:endParaRPr b="0" lang="nl-NL" sz="12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sldImg"/>
          </p:nvPr>
        </p:nvSpPr>
        <p:spPr>
          <a:xfrm>
            <a:off x="685800" y="1143000"/>
            <a:ext cx="5485680" cy="3085560"/>
          </a:xfrm>
          <a:prstGeom prst="rect">
            <a:avLst/>
          </a:prstGeom>
        </p:spPr>
      </p:sp>
      <p:sp>
        <p:nvSpPr>
          <p:cNvPr id="1143"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4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4B2D5DF-1EF9-495D-A76F-ECE6895C8106}" type="slidenum">
              <a:rPr b="0" lang="nl-NL" sz="1200" spc="-1" strike="noStrike">
                <a:latin typeface="Arial"/>
              </a:rPr>
              <a:t>&lt;number&gt;</a:t>
            </a:fld>
            <a:endParaRPr b="0" lang="nl-NL"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PlaceHolder 1"/>
          <p:cNvSpPr>
            <a:spLocks noGrp="1"/>
          </p:cNvSpPr>
          <p:nvPr>
            <p:ph type="sldImg"/>
          </p:nvPr>
        </p:nvSpPr>
        <p:spPr>
          <a:xfrm>
            <a:off x="685800" y="1143000"/>
            <a:ext cx="5485680" cy="3085560"/>
          </a:xfrm>
          <a:prstGeom prst="rect">
            <a:avLst/>
          </a:prstGeom>
        </p:spPr>
      </p:sp>
      <p:sp>
        <p:nvSpPr>
          <p:cNvPr id="1146"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4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2E4DCB2-596F-4405-9242-9F5B83FEE1E1}" type="slidenum">
              <a:rPr b="0" lang="nl-NL" sz="1200" spc="-1" strike="noStrike">
                <a:latin typeface="Arial"/>
              </a:rPr>
              <a:t>&lt;number&gt;</a:t>
            </a:fld>
            <a:endParaRPr b="0" lang="nl-NL"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sldImg"/>
          </p:nvPr>
        </p:nvSpPr>
        <p:spPr>
          <a:xfrm>
            <a:off x="685800" y="1143000"/>
            <a:ext cx="5485680" cy="3085560"/>
          </a:xfrm>
          <a:prstGeom prst="rect">
            <a:avLst/>
          </a:prstGeom>
        </p:spPr>
      </p:sp>
      <p:sp>
        <p:nvSpPr>
          <p:cNvPr id="1149"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5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75845ED-C44F-4D1F-BFFE-E9C9651C5473}" type="slidenum">
              <a:rPr b="0" lang="nl-NL" sz="1200" spc="-1" strike="noStrike">
                <a:latin typeface="Arial"/>
              </a:rPr>
              <a:t>&lt;number&gt;</a:t>
            </a:fld>
            <a:endParaRPr b="0" lang="nl-NL"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1" name="PlaceHolder 1"/>
          <p:cNvSpPr>
            <a:spLocks noGrp="1"/>
          </p:cNvSpPr>
          <p:nvPr>
            <p:ph type="sldImg"/>
          </p:nvPr>
        </p:nvSpPr>
        <p:spPr>
          <a:xfrm>
            <a:off x="685800" y="1143000"/>
            <a:ext cx="5485680" cy="3085560"/>
          </a:xfrm>
          <a:prstGeom prst="rect">
            <a:avLst/>
          </a:prstGeom>
        </p:spPr>
      </p:sp>
      <p:sp>
        <p:nvSpPr>
          <p:cNvPr id="1152"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5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74A3C75-A1B5-4391-8058-65B9A66201EA}" type="slidenum">
              <a:rPr b="0" lang="nl-NL" sz="1200" spc="-1" strike="noStrike">
                <a:latin typeface="Arial"/>
              </a:rPr>
              <a:t>&lt;number&gt;</a:t>
            </a:fld>
            <a:endParaRPr b="0" lang="nl-NL"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4" name="PlaceHolder 1"/>
          <p:cNvSpPr>
            <a:spLocks noGrp="1"/>
          </p:cNvSpPr>
          <p:nvPr>
            <p:ph type="sldImg"/>
          </p:nvPr>
        </p:nvSpPr>
        <p:spPr>
          <a:xfrm>
            <a:off x="685800" y="1143000"/>
            <a:ext cx="5485680" cy="3085560"/>
          </a:xfrm>
          <a:prstGeom prst="rect">
            <a:avLst/>
          </a:prstGeom>
        </p:spPr>
      </p:sp>
      <p:sp>
        <p:nvSpPr>
          <p:cNvPr id="1155"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5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71C3C59-EBF7-4658-918E-F99CC9372A40}" type="slidenum">
              <a:rPr b="0" lang="nl-NL" sz="1200" spc="-1" strike="noStrike">
                <a:latin typeface="Arial"/>
              </a:rPr>
              <a:t>&lt;number&gt;</a:t>
            </a:fld>
            <a:endParaRPr b="0" lang="nl-NL"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PlaceHolder 1"/>
          <p:cNvSpPr>
            <a:spLocks noGrp="1"/>
          </p:cNvSpPr>
          <p:nvPr>
            <p:ph type="sldImg"/>
          </p:nvPr>
        </p:nvSpPr>
        <p:spPr>
          <a:xfrm>
            <a:off x="685800" y="1143000"/>
            <a:ext cx="5485680" cy="3085560"/>
          </a:xfrm>
          <a:prstGeom prst="rect">
            <a:avLst/>
          </a:prstGeom>
        </p:spPr>
      </p:sp>
      <p:sp>
        <p:nvSpPr>
          <p:cNvPr id="1158"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5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2E2F2DB-BAAC-4E38-83D7-7DFE292B3C21}" type="slidenum">
              <a:rPr b="0" lang="nl-NL" sz="1200" spc="-1" strike="noStrike">
                <a:latin typeface="Arial"/>
              </a:rPr>
              <a:t>&lt;number&gt;</a:t>
            </a:fld>
            <a:endParaRPr b="0" lang="nl-NL"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0" name="PlaceHolder 1"/>
          <p:cNvSpPr>
            <a:spLocks noGrp="1"/>
          </p:cNvSpPr>
          <p:nvPr>
            <p:ph type="sldImg"/>
          </p:nvPr>
        </p:nvSpPr>
        <p:spPr>
          <a:xfrm>
            <a:off x="685800" y="1143000"/>
            <a:ext cx="5485680" cy="3085560"/>
          </a:xfrm>
          <a:prstGeom prst="rect">
            <a:avLst/>
          </a:prstGeom>
        </p:spPr>
      </p:sp>
      <p:sp>
        <p:nvSpPr>
          <p:cNvPr id="1161"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6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FFF862C-6ED6-4F4A-A0F5-9CB589F352C0}" type="slidenum">
              <a:rPr b="0" lang="nl-NL" sz="1200" spc="-1" strike="noStrike">
                <a:latin typeface="Arial"/>
              </a:rPr>
              <a:t>&lt;number&gt;</a:t>
            </a:fld>
            <a:endParaRPr b="0" lang="nl-NL"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3" name="PlaceHolder 1"/>
          <p:cNvSpPr>
            <a:spLocks noGrp="1"/>
          </p:cNvSpPr>
          <p:nvPr>
            <p:ph type="sldImg"/>
          </p:nvPr>
        </p:nvSpPr>
        <p:spPr>
          <a:xfrm>
            <a:off x="685800" y="1143000"/>
            <a:ext cx="5485680" cy="3085560"/>
          </a:xfrm>
          <a:prstGeom prst="rect">
            <a:avLst/>
          </a:prstGeom>
        </p:spPr>
      </p:sp>
      <p:sp>
        <p:nvSpPr>
          <p:cNvPr id="1164"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6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BF7B53D-61E6-471E-9D4B-E167CCE3A4E0}" type="slidenum">
              <a:rPr b="0" lang="nl-NL" sz="1200" spc="-1" strike="noStrike">
                <a:latin typeface="Arial"/>
              </a:rPr>
              <a:t>&lt;number&gt;</a:t>
            </a:fld>
            <a:endParaRPr b="0" lang="nl-NL"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PlaceHolder 1"/>
          <p:cNvSpPr>
            <a:spLocks noGrp="1"/>
          </p:cNvSpPr>
          <p:nvPr>
            <p:ph type="sldImg"/>
          </p:nvPr>
        </p:nvSpPr>
        <p:spPr>
          <a:xfrm>
            <a:off x="685800" y="1143000"/>
            <a:ext cx="5485680" cy="3085560"/>
          </a:xfrm>
          <a:prstGeom prst="rect">
            <a:avLst/>
          </a:prstGeom>
        </p:spPr>
      </p:sp>
      <p:sp>
        <p:nvSpPr>
          <p:cNvPr id="1167"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6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968BDCC-3F44-403E-9E59-B75DE79142FE}" type="slidenum">
              <a:rPr b="0" lang="nl-NL" sz="1200" spc="-1" strike="noStrike">
                <a:latin typeface="Arial"/>
              </a:rPr>
              <a:t>&lt;number&gt;</a:t>
            </a:fld>
            <a:endParaRPr b="0" lang="nl-NL"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sldImg"/>
          </p:nvPr>
        </p:nvSpPr>
        <p:spPr>
          <a:xfrm>
            <a:off x="685800" y="1143000"/>
            <a:ext cx="5485680" cy="3085560"/>
          </a:xfrm>
          <a:prstGeom prst="rect">
            <a:avLst/>
          </a:prstGeom>
        </p:spPr>
      </p:sp>
      <p:sp>
        <p:nvSpPr>
          <p:cNvPr id="1017" name="PlaceHolder 2"/>
          <p:cNvSpPr>
            <a:spLocks noGrp="1"/>
          </p:cNvSpPr>
          <p:nvPr>
            <p:ph type="body"/>
          </p:nvPr>
        </p:nvSpPr>
        <p:spPr>
          <a:xfrm>
            <a:off x="685800" y="4400640"/>
            <a:ext cx="5485680" cy="3599640"/>
          </a:xfrm>
          <a:prstGeom prst="rect">
            <a:avLst/>
          </a:prstGeom>
        </p:spPr>
        <p:txBody>
          <a:bodyPr lIns="0" rIns="0" tIns="0" bIns="0">
            <a:normAutofit/>
          </a:bodyPr>
          <a:p>
            <a:pPr marL="216000" indent="-215640">
              <a:lnSpc>
                <a:spcPct val="100000"/>
              </a:lnSpc>
              <a:tabLst>
                <a:tab algn="l" pos="0"/>
              </a:tabLst>
            </a:pPr>
            <a:r>
              <a:rPr b="0" lang="nl-NL" sz="2000" spc="-1" strike="noStrike">
                <a:latin typeface="Arial"/>
              </a:rPr>
              <a:t>Macromolecuul: Macro = groot </a:t>
            </a:r>
            <a:r>
              <a:rPr b="0" lang="nl-NL" sz="2000" spc="-1" strike="noStrike">
                <a:latin typeface="Wingdings"/>
              </a:rPr>
              <a:t></a:t>
            </a:r>
            <a:r>
              <a:rPr b="0" lang="nl-NL" sz="2000" spc="-1" strike="noStrike">
                <a:latin typeface="Times New Roman"/>
              </a:rPr>
              <a:t> groot molecuul </a:t>
            </a:r>
            <a:endParaRPr b="0" lang="nl-NL" sz="2000" spc="-1" strike="noStrike">
              <a:latin typeface="Arial"/>
            </a:endParaRPr>
          </a:p>
          <a:p>
            <a:pPr marL="216000" indent="-215640">
              <a:lnSpc>
                <a:spcPct val="100000"/>
              </a:lnSpc>
              <a:tabLst>
                <a:tab algn="l" pos="0"/>
              </a:tabLst>
            </a:pPr>
            <a:r>
              <a:rPr b="0" lang="nl-NL" sz="2000" spc="-1" strike="noStrike">
                <a:latin typeface="Times New Roman"/>
              </a:rPr>
              <a:t>Polymeer: Grieks Poly: meer, meros: deel. Monomeer: is een deel, een bouwsteen van een polymeer.</a:t>
            </a:r>
            <a:endParaRPr b="0" lang="nl-NL" sz="2000" spc="-1" strike="noStrike">
              <a:latin typeface="Arial"/>
            </a:endParaRPr>
          </a:p>
          <a:p>
            <a:pPr marL="216000" indent="-215640">
              <a:lnSpc>
                <a:spcPct val="100000"/>
              </a:lnSpc>
              <a:tabLst>
                <a:tab algn="l" pos="0"/>
              </a:tabLst>
            </a:pPr>
            <a:endParaRPr b="0" lang="nl-NL" sz="2000" spc="-1" strike="noStrike">
              <a:latin typeface="Arial"/>
            </a:endParaRPr>
          </a:p>
          <a:p>
            <a:pPr marL="216000" indent="-215640">
              <a:lnSpc>
                <a:spcPct val="100000"/>
              </a:lnSpc>
              <a:tabLst>
                <a:tab algn="l" pos="0"/>
              </a:tabLst>
            </a:pPr>
            <a:r>
              <a:rPr b="0" lang="nl-NL" sz="2000" spc="-1" strike="noStrike">
                <a:latin typeface="Times New Roman"/>
              </a:rPr>
              <a:t>Een polymeer heeft een chemische eigenschap die de individuele bouwstenen (monomeren) niet bezitten. Je kunt dus een beperkt aantal monomeren te combineren eindeloos veel verschillende polymeren met verschillende eigenschappen creeeren. Vergelijk met telefoonnummer.</a:t>
            </a:r>
            <a:endParaRPr b="0" lang="nl-NL" sz="2000" spc="-1" strike="noStrike">
              <a:latin typeface="Arial"/>
            </a:endParaRPr>
          </a:p>
        </p:txBody>
      </p:sp>
      <p:sp>
        <p:nvSpPr>
          <p:cNvPr id="101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5ECCCBC-4294-4A28-9927-D005135F55B7}" type="slidenum">
              <a:rPr b="0" lang="nl-NL" sz="1200" spc="-1" strike="noStrike">
                <a:solidFill>
                  <a:srgbClr val="000000"/>
                </a:solidFill>
                <a:latin typeface="+mn-lt"/>
                <a:ea typeface="+mn-ea"/>
              </a:rPr>
              <a:t>7</a:t>
            </a:fld>
            <a:endParaRPr b="0" lang="nl-NL"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9" name="PlaceHolder 1"/>
          <p:cNvSpPr>
            <a:spLocks noGrp="1"/>
          </p:cNvSpPr>
          <p:nvPr>
            <p:ph type="sldImg"/>
          </p:nvPr>
        </p:nvSpPr>
        <p:spPr>
          <a:xfrm>
            <a:off x="685800" y="1143000"/>
            <a:ext cx="5485680" cy="3085560"/>
          </a:xfrm>
          <a:prstGeom prst="rect">
            <a:avLst/>
          </a:prstGeom>
        </p:spPr>
      </p:sp>
      <p:sp>
        <p:nvSpPr>
          <p:cNvPr id="1170"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676E2D9-2964-4733-8B43-6A3E3EC1F5C0}" type="slidenum">
              <a:rPr b="0" lang="nl-NL" sz="1200" spc="-1" strike="noStrike">
                <a:latin typeface="Arial"/>
              </a:rPr>
              <a:t>&lt;number&gt;</a:t>
            </a:fld>
            <a:endParaRPr b="0" lang="nl-NL"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PlaceHolder 1"/>
          <p:cNvSpPr>
            <a:spLocks noGrp="1"/>
          </p:cNvSpPr>
          <p:nvPr>
            <p:ph type="sldImg"/>
          </p:nvPr>
        </p:nvSpPr>
        <p:spPr>
          <a:xfrm>
            <a:off x="685800" y="1143000"/>
            <a:ext cx="5485680" cy="3085560"/>
          </a:xfrm>
          <a:prstGeom prst="rect">
            <a:avLst/>
          </a:prstGeom>
        </p:spPr>
      </p:sp>
      <p:sp>
        <p:nvSpPr>
          <p:cNvPr id="1173"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837BAE0-13A9-42F4-A4B2-11C7D6313ABF}" type="slidenum">
              <a:rPr b="0" lang="nl-NL" sz="1200" spc="-1" strike="noStrike">
                <a:latin typeface="Arial"/>
              </a:rPr>
              <a:t>&lt;number&gt;</a:t>
            </a:fld>
            <a:endParaRPr b="0" lang="nl-NL"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5" name="PlaceHolder 1"/>
          <p:cNvSpPr>
            <a:spLocks noGrp="1"/>
          </p:cNvSpPr>
          <p:nvPr>
            <p:ph type="sldImg"/>
          </p:nvPr>
        </p:nvSpPr>
        <p:spPr>
          <a:xfrm>
            <a:off x="685800" y="1143000"/>
            <a:ext cx="5485680" cy="3085560"/>
          </a:xfrm>
          <a:prstGeom prst="rect">
            <a:avLst/>
          </a:prstGeom>
        </p:spPr>
      </p:sp>
      <p:sp>
        <p:nvSpPr>
          <p:cNvPr id="1176"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7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A745A96-6918-4288-8146-44990ED79F1F}" type="slidenum">
              <a:rPr b="0" lang="nl-NL" sz="1200" spc="-1" strike="noStrike">
                <a:latin typeface="Arial"/>
              </a:rPr>
              <a:t>&lt;number&gt;</a:t>
            </a:fld>
            <a:endParaRPr b="0" lang="nl-NL"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8" name="PlaceHolder 1"/>
          <p:cNvSpPr>
            <a:spLocks noGrp="1"/>
          </p:cNvSpPr>
          <p:nvPr>
            <p:ph type="sldImg"/>
          </p:nvPr>
        </p:nvSpPr>
        <p:spPr>
          <a:xfrm>
            <a:off x="685800" y="1143000"/>
            <a:ext cx="5485680" cy="3085560"/>
          </a:xfrm>
          <a:prstGeom prst="rect">
            <a:avLst/>
          </a:prstGeom>
        </p:spPr>
      </p:sp>
      <p:sp>
        <p:nvSpPr>
          <p:cNvPr id="117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nl-NL" sz="2000" spc="-1" strike="noStrike">
                <a:latin typeface="Arial"/>
              </a:rPr>
              <a:t>Dubbele helix structuur bij elkaar gehouden door H-bruggen.  Voor de celdeling verbreken de strengen en wordt er aan iedere streng een nieuwe DNA streng gevormd. Dus iedere streng dients als template voor twee nieuwe strengen.</a:t>
            </a:r>
            <a:endParaRPr b="0" lang="nl-NL" sz="2000" spc="-1" strike="noStrike">
              <a:latin typeface="Arial"/>
            </a:endParaRPr>
          </a:p>
        </p:txBody>
      </p:sp>
      <p:sp>
        <p:nvSpPr>
          <p:cNvPr id="118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6F4BD16-EDFC-4DB0-95DD-5169A3130EC9}" type="slidenum">
              <a:rPr b="0" lang="nl-NL" sz="1200" spc="-1" strike="noStrike">
                <a:latin typeface="Arial"/>
              </a:rPr>
              <a:t>&lt;number&gt;</a:t>
            </a:fld>
            <a:endParaRPr b="0" lang="nl-NL"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1" name="PlaceHolder 1"/>
          <p:cNvSpPr>
            <a:spLocks noGrp="1"/>
          </p:cNvSpPr>
          <p:nvPr>
            <p:ph type="sldImg"/>
          </p:nvPr>
        </p:nvSpPr>
        <p:spPr>
          <a:xfrm>
            <a:off x="685800" y="1143000"/>
            <a:ext cx="5485680" cy="3085560"/>
          </a:xfrm>
          <a:prstGeom prst="rect">
            <a:avLst/>
          </a:prstGeom>
        </p:spPr>
      </p:sp>
      <p:sp>
        <p:nvSpPr>
          <p:cNvPr id="1182"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8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66D0AB8-C76B-46F2-A0C4-9142B4F8D2E8}" type="slidenum">
              <a:rPr b="0" lang="nl-NL" sz="1200" spc="-1" strike="noStrike">
                <a:latin typeface="Arial"/>
              </a:rPr>
              <a:t>&lt;number&gt;</a:t>
            </a:fld>
            <a:endParaRPr b="0" lang="nl-NL"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PlaceHolder 1"/>
          <p:cNvSpPr>
            <a:spLocks noGrp="1"/>
          </p:cNvSpPr>
          <p:nvPr>
            <p:ph type="sldImg"/>
          </p:nvPr>
        </p:nvSpPr>
        <p:spPr>
          <a:xfrm>
            <a:off x="685800" y="1143000"/>
            <a:ext cx="5485680" cy="3085560"/>
          </a:xfrm>
          <a:prstGeom prst="rect">
            <a:avLst/>
          </a:prstGeom>
        </p:spPr>
      </p:sp>
      <p:sp>
        <p:nvSpPr>
          <p:cNvPr id="1185"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8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A01A36F-C783-4A78-A695-1B7409F9B2CE}" type="slidenum">
              <a:rPr b="0" lang="nl-NL" sz="1200" spc="-1" strike="noStrike">
                <a:latin typeface="Arial"/>
              </a:rPr>
              <a:t>&lt;number&gt;</a:t>
            </a:fld>
            <a:endParaRPr b="0" lang="nl-NL" sz="12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7" name="PlaceHolder 1"/>
          <p:cNvSpPr>
            <a:spLocks noGrp="1"/>
          </p:cNvSpPr>
          <p:nvPr>
            <p:ph type="sldImg"/>
          </p:nvPr>
        </p:nvSpPr>
        <p:spPr>
          <a:xfrm>
            <a:off x="685800" y="1143000"/>
            <a:ext cx="5485680" cy="3085560"/>
          </a:xfrm>
          <a:prstGeom prst="rect">
            <a:avLst/>
          </a:prstGeom>
        </p:spPr>
      </p:sp>
      <p:sp>
        <p:nvSpPr>
          <p:cNvPr id="1188"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8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104F29F-F4C9-4D46-A798-BC98D8715B2D}" type="slidenum">
              <a:rPr b="0" lang="nl-NL" sz="1200" spc="-1" strike="noStrike">
                <a:latin typeface="Arial"/>
              </a:rPr>
              <a:t>&lt;number&gt;</a:t>
            </a:fld>
            <a:endParaRPr b="0" lang="nl-NL"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0" name="PlaceHolder 1"/>
          <p:cNvSpPr>
            <a:spLocks noGrp="1"/>
          </p:cNvSpPr>
          <p:nvPr>
            <p:ph type="sldImg"/>
          </p:nvPr>
        </p:nvSpPr>
        <p:spPr>
          <a:xfrm>
            <a:off x="685800" y="1143000"/>
            <a:ext cx="5485680" cy="3085560"/>
          </a:xfrm>
          <a:prstGeom prst="rect">
            <a:avLst/>
          </a:prstGeom>
        </p:spPr>
      </p:sp>
      <p:sp>
        <p:nvSpPr>
          <p:cNvPr id="1191"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9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C54C4DD-C550-4683-932C-27719D97E428}" type="slidenum">
              <a:rPr b="0" lang="nl-NL" sz="1200" spc="-1" strike="noStrike">
                <a:latin typeface="Arial"/>
              </a:rPr>
              <a:t>&lt;number&gt;</a:t>
            </a:fld>
            <a:endParaRPr b="0" lang="nl-NL"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PlaceHolder 1"/>
          <p:cNvSpPr>
            <a:spLocks noGrp="1"/>
          </p:cNvSpPr>
          <p:nvPr>
            <p:ph type="sldImg"/>
          </p:nvPr>
        </p:nvSpPr>
        <p:spPr>
          <a:xfrm>
            <a:off x="685800" y="1143000"/>
            <a:ext cx="5485680" cy="3085560"/>
          </a:xfrm>
          <a:prstGeom prst="rect">
            <a:avLst/>
          </a:prstGeom>
        </p:spPr>
      </p:sp>
      <p:sp>
        <p:nvSpPr>
          <p:cNvPr id="1194"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19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D5487D3-DC22-4038-8454-22938753D4EC}" type="slidenum">
              <a:rPr b="0" lang="nl-NL" sz="1200" spc="-1" strike="noStrike">
                <a:latin typeface="Arial"/>
              </a:rPr>
              <a:t>&lt;number&gt;</a:t>
            </a:fld>
            <a:endParaRPr b="0" lang="nl-NL"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PlaceHolder 1"/>
          <p:cNvSpPr>
            <a:spLocks noGrp="1"/>
          </p:cNvSpPr>
          <p:nvPr>
            <p:ph type="sldImg"/>
          </p:nvPr>
        </p:nvSpPr>
        <p:spPr>
          <a:xfrm>
            <a:off x="685800" y="1143000"/>
            <a:ext cx="5485680" cy="3085560"/>
          </a:xfrm>
          <a:prstGeom prst="rect">
            <a:avLst/>
          </a:prstGeom>
        </p:spPr>
      </p:sp>
      <p:sp>
        <p:nvSpPr>
          <p:cNvPr id="1197" name="PlaceHolder 2"/>
          <p:cNvSpPr>
            <a:spLocks noGrp="1"/>
          </p:cNvSpPr>
          <p:nvPr>
            <p:ph type="body"/>
          </p:nvPr>
        </p:nvSpPr>
        <p:spPr>
          <a:xfrm>
            <a:off x="685800" y="4400640"/>
            <a:ext cx="5485680" cy="3599640"/>
          </a:xfrm>
          <a:prstGeom prst="rect">
            <a:avLst/>
          </a:prstGeom>
        </p:spPr>
        <p:txBody>
          <a:bodyPr lIns="0" rIns="0" tIns="0" bIns="0">
            <a:normAutofit/>
          </a:bodyPr>
          <a:p>
            <a:endParaRPr b="0" lang="nl-NL" sz="2000" spc="-1" strike="noStrike">
              <a:latin typeface="Arial"/>
            </a:endParaRPr>
          </a:p>
        </p:txBody>
      </p:sp>
      <p:sp>
        <p:nvSpPr>
          <p:cNvPr id="119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51593E3-89DD-4957-A7F0-A509BBE54B02}" type="slidenum">
              <a:rPr b="0" lang="nl-NL" sz="1200" spc="-1" strike="noStrike">
                <a:solidFill>
                  <a:srgbClr val="000000"/>
                </a:solidFill>
                <a:latin typeface="+mn-lt"/>
                <a:ea typeface="+mn-ea"/>
              </a:rPr>
              <a:t>80</a:t>
            </a:fld>
            <a:endParaRPr b="0" lang="nl-NL"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sldImg"/>
          </p:nvPr>
        </p:nvSpPr>
        <p:spPr>
          <a:xfrm>
            <a:off x="685800" y="1143000"/>
            <a:ext cx="5485680" cy="3085560"/>
          </a:xfrm>
          <a:prstGeom prst="rect">
            <a:avLst/>
          </a:prstGeom>
        </p:spPr>
      </p:sp>
      <p:sp>
        <p:nvSpPr>
          <p:cNvPr id="1020" name="PlaceHolder 2"/>
          <p:cNvSpPr>
            <a:spLocks noGrp="1"/>
          </p:cNvSpPr>
          <p:nvPr>
            <p:ph type="body"/>
          </p:nvPr>
        </p:nvSpPr>
        <p:spPr>
          <a:xfrm>
            <a:off x="685800" y="4400640"/>
            <a:ext cx="5485680" cy="3599640"/>
          </a:xfrm>
          <a:prstGeom prst="rect">
            <a:avLst/>
          </a:prstGeom>
        </p:spPr>
        <p:txBody>
          <a:bodyPr lIns="0" rIns="0" tIns="0" bIns="0">
            <a:noAutofit/>
          </a:bodyPr>
          <a:p>
            <a:endParaRPr b="0" lang="nl-NL" sz="2000" spc="-1" strike="noStrike">
              <a:latin typeface="Arial"/>
            </a:endParaRPr>
          </a:p>
        </p:txBody>
      </p:sp>
      <p:sp>
        <p:nvSpPr>
          <p:cNvPr id="102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13E29D5-0F69-4BFE-9719-1CCD5A7E06E8}" type="slidenum">
              <a:rPr b="0" lang="nl-NL" sz="1200" spc="-1" strike="noStrike">
                <a:solidFill>
                  <a:srgbClr val="000000"/>
                </a:solidFill>
                <a:latin typeface="+mn-lt"/>
                <a:ea typeface="+mn-ea"/>
              </a:rPr>
              <a:t>&lt;number&gt;</a:t>
            </a:fld>
            <a:endParaRPr b="0" lang="nl-NL"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nl-NL"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nl-NL"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nl-NL"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nl-NL"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nl-NL"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nl-NL"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nl-NL"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nl-NL"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nl-NL"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nl-NL"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nl-NL"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nl-NL"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nl-NL"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nl-NL"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nl-NL"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nl-NL"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nl-NL"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nl-NL"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nl-NL"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nl-NL"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nl-NL"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nl-NL"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nl-NL"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nl-NL"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nl-NL"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nl-NL"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nl-NL"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nl-NL"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nl-NL"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nl-NL"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nl-NL"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nl-NL"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nl-NL"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nl-NL"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nl-NL"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nl-NL"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nl-NL"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nl-NL"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nl-NL"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nl-NL"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nl-NL"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nl-NL"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nl-NL"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nl-NL"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nl-NL"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nl-NL"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nl-NL"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nl-NL"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nl-NL"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nl-NL"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nl-NL"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nl-NL"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nl-NL"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nl-NL"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nl-NL" sz="4400" spc="-1" strike="noStrike">
                <a:latin typeface="Arial"/>
              </a:rPr>
              <a:t>Click to edit the title text format</a:t>
            </a:r>
            <a:endParaRPr b="0" lang="nl-NL"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nl-NL" sz="3200" spc="-1" strike="noStrike">
                <a:latin typeface="Arial"/>
              </a:rPr>
              <a:t>Click to edit the outline text format</a:t>
            </a:r>
            <a:endParaRPr b="0" lang="nl-NL" sz="3200" spc="-1" strike="noStrike">
              <a:latin typeface="Arial"/>
            </a:endParaRPr>
          </a:p>
          <a:p>
            <a:pPr lvl="1" marL="864000" indent="-324000">
              <a:spcBef>
                <a:spcPts val="1134"/>
              </a:spcBef>
              <a:buClr>
                <a:srgbClr val="000000"/>
              </a:buClr>
              <a:buSzPct val="75000"/>
              <a:buFont typeface="Symbol" charset="2"/>
              <a:buChar char=""/>
            </a:pPr>
            <a:r>
              <a:rPr b="0" lang="nl-NL" sz="2800" spc="-1" strike="noStrike">
                <a:latin typeface="Arial"/>
              </a:rPr>
              <a:t>Second Outline Level</a:t>
            </a:r>
            <a:endParaRPr b="0" lang="nl-NL" sz="2800" spc="-1" strike="noStrike">
              <a:latin typeface="Arial"/>
            </a:endParaRPr>
          </a:p>
          <a:p>
            <a:pPr lvl="2" marL="1296000" indent="-288000">
              <a:spcBef>
                <a:spcPts val="850"/>
              </a:spcBef>
              <a:buClr>
                <a:srgbClr val="000000"/>
              </a:buClr>
              <a:buSzPct val="45000"/>
              <a:buFont typeface="Wingdings" charset="2"/>
              <a:buChar char=""/>
            </a:pPr>
            <a:r>
              <a:rPr b="0" lang="nl-NL" sz="2400" spc="-1" strike="noStrike">
                <a:latin typeface="Arial"/>
              </a:rPr>
              <a:t>Third Outline Level</a:t>
            </a:r>
            <a:endParaRPr b="0" lang="nl-NL" sz="2400" spc="-1" strike="noStrike">
              <a:latin typeface="Arial"/>
            </a:endParaRPr>
          </a:p>
          <a:p>
            <a:pPr lvl="3" marL="1728000" indent="-216000">
              <a:spcBef>
                <a:spcPts val="567"/>
              </a:spcBef>
              <a:buClr>
                <a:srgbClr val="000000"/>
              </a:buClr>
              <a:buSzPct val="75000"/>
              <a:buFont typeface="Symbol" charset="2"/>
              <a:buChar char=""/>
            </a:pPr>
            <a:r>
              <a:rPr b="0" lang="nl-NL" sz="2000" spc="-1" strike="noStrike">
                <a:latin typeface="Arial"/>
              </a:rPr>
              <a:t>Fourth Outline Level</a:t>
            </a:r>
            <a:endParaRPr b="0" lang="nl-NL" sz="2000" spc="-1" strike="noStrike">
              <a:latin typeface="Arial"/>
            </a:endParaRPr>
          </a:p>
          <a:p>
            <a:pPr lvl="4" marL="2160000" indent="-216000">
              <a:spcBef>
                <a:spcPts val="283"/>
              </a:spcBef>
              <a:buClr>
                <a:srgbClr val="000000"/>
              </a:buClr>
              <a:buSzPct val="45000"/>
              <a:buFont typeface="Wingdings" charset="2"/>
              <a:buChar char=""/>
            </a:pPr>
            <a:r>
              <a:rPr b="0" lang="nl-NL" sz="2000" spc="-1" strike="noStrike">
                <a:latin typeface="Arial"/>
              </a:rPr>
              <a:t>Fifth Outline Level</a:t>
            </a:r>
            <a:endParaRPr b="0" lang="nl-NL" sz="2000" spc="-1" strike="noStrike">
              <a:latin typeface="Arial"/>
            </a:endParaRPr>
          </a:p>
          <a:p>
            <a:pPr lvl="5" marL="2592000" indent="-216000">
              <a:spcBef>
                <a:spcPts val="283"/>
              </a:spcBef>
              <a:buClr>
                <a:srgbClr val="000000"/>
              </a:buClr>
              <a:buSzPct val="45000"/>
              <a:buFont typeface="Wingdings" charset="2"/>
              <a:buChar char=""/>
            </a:pPr>
            <a:r>
              <a:rPr b="0" lang="nl-NL" sz="2000" spc="-1" strike="noStrike">
                <a:latin typeface="Arial"/>
              </a:rPr>
              <a:t>Sixth Outline Level</a:t>
            </a:r>
            <a:endParaRPr b="0" lang="nl-NL" sz="2000" spc="-1" strike="noStrike">
              <a:latin typeface="Arial"/>
            </a:endParaRPr>
          </a:p>
          <a:p>
            <a:pPr lvl="6" marL="3024000" indent="-216000">
              <a:spcBef>
                <a:spcPts val="283"/>
              </a:spcBef>
              <a:buClr>
                <a:srgbClr val="000000"/>
              </a:buClr>
              <a:buSzPct val="45000"/>
              <a:buFont typeface="Wingdings" charset="2"/>
              <a:buChar char=""/>
            </a:pPr>
            <a:r>
              <a:rPr b="0" lang="nl-NL" sz="2000" spc="-1" strike="noStrike">
                <a:latin typeface="Arial"/>
              </a:rPr>
              <a:t>Seventh Outline Level</a:t>
            </a:r>
            <a:endParaRPr b="0" lang="nl-NL"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nl-NL" sz="4400" spc="-1" strike="noStrike">
                <a:latin typeface="Arial"/>
              </a:rPr>
              <a:t>Click to edit the title text format</a:t>
            </a:r>
            <a:endParaRPr b="0" lang="nl-NL"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nl-NL" sz="3200" spc="-1" strike="noStrike">
                <a:latin typeface="Arial"/>
              </a:rPr>
              <a:t>Click to edit the outline text format</a:t>
            </a:r>
            <a:endParaRPr b="0" lang="nl-NL" sz="3200" spc="-1" strike="noStrike">
              <a:latin typeface="Arial"/>
            </a:endParaRPr>
          </a:p>
          <a:p>
            <a:pPr lvl="1" marL="864000" indent="-324000">
              <a:spcBef>
                <a:spcPts val="1134"/>
              </a:spcBef>
              <a:buClr>
                <a:srgbClr val="000000"/>
              </a:buClr>
              <a:buSzPct val="75000"/>
              <a:buFont typeface="Symbol" charset="2"/>
              <a:buChar char=""/>
            </a:pPr>
            <a:r>
              <a:rPr b="0" lang="nl-NL" sz="2800" spc="-1" strike="noStrike">
                <a:latin typeface="Arial"/>
              </a:rPr>
              <a:t>Second Outline Level</a:t>
            </a:r>
            <a:endParaRPr b="0" lang="nl-NL" sz="2800" spc="-1" strike="noStrike">
              <a:latin typeface="Arial"/>
            </a:endParaRPr>
          </a:p>
          <a:p>
            <a:pPr lvl="2" marL="1296000" indent="-288000">
              <a:spcBef>
                <a:spcPts val="850"/>
              </a:spcBef>
              <a:buClr>
                <a:srgbClr val="000000"/>
              </a:buClr>
              <a:buSzPct val="45000"/>
              <a:buFont typeface="Wingdings" charset="2"/>
              <a:buChar char=""/>
            </a:pPr>
            <a:r>
              <a:rPr b="0" lang="nl-NL" sz="2400" spc="-1" strike="noStrike">
                <a:latin typeface="Arial"/>
              </a:rPr>
              <a:t>Third Outline Level</a:t>
            </a:r>
            <a:endParaRPr b="0" lang="nl-NL" sz="2400" spc="-1" strike="noStrike">
              <a:latin typeface="Arial"/>
            </a:endParaRPr>
          </a:p>
          <a:p>
            <a:pPr lvl="3" marL="1728000" indent="-216000">
              <a:spcBef>
                <a:spcPts val="567"/>
              </a:spcBef>
              <a:buClr>
                <a:srgbClr val="000000"/>
              </a:buClr>
              <a:buSzPct val="75000"/>
              <a:buFont typeface="Symbol" charset="2"/>
              <a:buChar char=""/>
            </a:pPr>
            <a:r>
              <a:rPr b="0" lang="nl-NL" sz="2000" spc="-1" strike="noStrike">
                <a:latin typeface="Arial"/>
              </a:rPr>
              <a:t>Fourth Outline Level</a:t>
            </a:r>
            <a:endParaRPr b="0" lang="nl-NL" sz="2000" spc="-1" strike="noStrike">
              <a:latin typeface="Arial"/>
            </a:endParaRPr>
          </a:p>
          <a:p>
            <a:pPr lvl="4" marL="2160000" indent="-216000">
              <a:spcBef>
                <a:spcPts val="283"/>
              </a:spcBef>
              <a:buClr>
                <a:srgbClr val="000000"/>
              </a:buClr>
              <a:buSzPct val="45000"/>
              <a:buFont typeface="Wingdings" charset="2"/>
              <a:buChar char=""/>
            </a:pPr>
            <a:r>
              <a:rPr b="0" lang="nl-NL" sz="2000" spc="-1" strike="noStrike">
                <a:latin typeface="Arial"/>
              </a:rPr>
              <a:t>Fifth Outline Level</a:t>
            </a:r>
            <a:endParaRPr b="0" lang="nl-NL" sz="2000" spc="-1" strike="noStrike">
              <a:latin typeface="Arial"/>
            </a:endParaRPr>
          </a:p>
          <a:p>
            <a:pPr lvl="5" marL="2592000" indent="-216000">
              <a:spcBef>
                <a:spcPts val="283"/>
              </a:spcBef>
              <a:buClr>
                <a:srgbClr val="000000"/>
              </a:buClr>
              <a:buSzPct val="45000"/>
              <a:buFont typeface="Wingdings" charset="2"/>
              <a:buChar char=""/>
            </a:pPr>
            <a:r>
              <a:rPr b="0" lang="nl-NL" sz="2000" spc="-1" strike="noStrike">
                <a:latin typeface="Arial"/>
              </a:rPr>
              <a:t>Sixth Outline Level</a:t>
            </a:r>
            <a:endParaRPr b="0" lang="nl-NL" sz="2000" spc="-1" strike="noStrike">
              <a:latin typeface="Arial"/>
            </a:endParaRPr>
          </a:p>
          <a:p>
            <a:pPr lvl="6" marL="3024000" indent="-216000">
              <a:spcBef>
                <a:spcPts val="283"/>
              </a:spcBef>
              <a:buClr>
                <a:srgbClr val="000000"/>
              </a:buClr>
              <a:buSzPct val="45000"/>
              <a:buFont typeface="Wingdings" charset="2"/>
              <a:buChar char=""/>
            </a:pPr>
            <a:r>
              <a:rPr b="0" lang="nl-NL" sz="2000" spc="-1" strike="noStrike">
                <a:latin typeface="Arial"/>
              </a:rPr>
              <a:t>Seventh Outline Level</a:t>
            </a:r>
            <a:endParaRPr b="0" lang="nl-NL"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r>
              <a:rPr b="0" lang="nl-NL" sz="1800" spc="-1" strike="noStrike">
                <a:latin typeface="Arial"/>
              </a:rPr>
              <a:t>Click to edit the title text format</a:t>
            </a:r>
            <a:endParaRPr b="0" lang="nl-NL" sz="18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nl-NL" sz="3200" spc="-1" strike="noStrike">
                <a:latin typeface="Arial"/>
              </a:rPr>
              <a:t>Click to edit the outline text format</a:t>
            </a:r>
            <a:endParaRPr b="0" lang="nl-NL" sz="3200" spc="-1" strike="noStrike">
              <a:latin typeface="Arial"/>
            </a:endParaRPr>
          </a:p>
          <a:p>
            <a:pPr lvl="1" marL="864000" indent="-324000">
              <a:spcBef>
                <a:spcPts val="1134"/>
              </a:spcBef>
              <a:buClr>
                <a:srgbClr val="000000"/>
              </a:buClr>
              <a:buSzPct val="75000"/>
              <a:buFont typeface="Symbol" charset="2"/>
              <a:buChar char=""/>
            </a:pPr>
            <a:r>
              <a:rPr b="0" lang="nl-NL" sz="2800" spc="-1" strike="noStrike">
                <a:latin typeface="Arial"/>
              </a:rPr>
              <a:t>Second Outline Level</a:t>
            </a:r>
            <a:endParaRPr b="0" lang="nl-NL" sz="2800" spc="-1" strike="noStrike">
              <a:latin typeface="Arial"/>
            </a:endParaRPr>
          </a:p>
          <a:p>
            <a:pPr lvl="2" marL="1296000" indent="-288000">
              <a:spcBef>
                <a:spcPts val="850"/>
              </a:spcBef>
              <a:buClr>
                <a:srgbClr val="000000"/>
              </a:buClr>
              <a:buSzPct val="45000"/>
              <a:buFont typeface="Wingdings" charset="2"/>
              <a:buChar char=""/>
            </a:pPr>
            <a:r>
              <a:rPr b="0" lang="nl-NL" sz="2400" spc="-1" strike="noStrike">
                <a:latin typeface="Arial"/>
              </a:rPr>
              <a:t>Third Outline Level</a:t>
            </a:r>
            <a:endParaRPr b="0" lang="nl-NL" sz="2400" spc="-1" strike="noStrike">
              <a:latin typeface="Arial"/>
            </a:endParaRPr>
          </a:p>
          <a:p>
            <a:pPr lvl="3" marL="1728000" indent="-216000">
              <a:spcBef>
                <a:spcPts val="567"/>
              </a:spcBef>
              <a:buClr>
                <a:srgbClr val="000000"/>
              </a:buClr>
              <a:buSzPct val="75000"/>
              <a:buFont typeface="Symbol" charset="2"/>
              <a:buChar char=""/>
            </a:pPr>
            <a:r>
              <a:rPr b="0" lang="nl-NL" sz="2000" spc="-1" strike="noStrike">
                <a:latin typeface="Arial"/>
              </a:rPr>
              <a:t>Fourth Outline Level</a:t>
            </a:r>
            <a:endParaRPr b="0" lang="nl-NL" sz="2000" spc="-1" strike="noStrike">
              <a:latin typeface="Arial"/>
            </a:endParaRPr>
          </a:p>
          <a:p>
            <a:pPr lvl="4" marL="2160000" indent="-216000">
              <a:spcBef>
                <a:spcPts val="283"/>
              </a:spcBef>
              <a:buClr>
                <a:srgbClr val="000000"/>
              </a:buClr>
              <a:buSzPct val="45000"/>
              <a:buFont typeface="Wingdings" charset="2"/>
              <a:buChar char=""/>
            </a:pPr>
            <a:r>
              <a:rPr b="0" lang="nl-NL" sz="2000" spc="-1" strike="noStrike">
                <a:latin typeface="Arial"/>
              </a:rPr>
              <a:t>Fifth Outline Level</a:t>
            </a:r>
            <a:endParaRPr b="0" lang="nl-NL" sz="2000" spc="-1" strike="noStrike">
              <a:latin typeface="Arial"/>
            </a:endParaRPr>
          </a:p>
          <a:p>
            <a:pPr lvl="5" marL="2592000" indent="-216000">
              <a:spcBef>
                <a:spcPts val="283"/>
              </a:spcBef>
              <a:buClr>
                <a:srgbClr val="000000"/>
              </a:buClr>
              <a:buSzPct val="45000"/>
              <a:buFont typeface="Wingdings" charset="2"/>
              <a:buChar char=""/>
            </a:pPr>
            <a:r>
              <a:rPr b="0" lang="nl-NL" sz="2000" spc="-1" strike="noStrike">
                <a:latin typeface="Arial"/>
              </a:rPr>
              <a:t>Sixth Outline Level</a:t>
            </a:r>
            <a:endParaRPr b="0" lang="nl-NL" sz="2000" spc="-1" strike="noStrike">
              <a:latin typeface="Arial"/>
            </a:endParaRPr>
          </a:p>
          <a:p>
            <a:pPr lvl="6" marL="3024000" indent="-216000">
              <a:spcBef>
                <a:spcPts val="283"/>
              </a:spcBef>
              <a:buClr>
                <a:srgbClr val="000000"/>
              </a:buClr>
              <a:buSzPct val="45000"/>
              <a:buFont typeface="Wingdings" charset="2"/>
              <a:buChar char=""/>
            </a:pPr>
            <a:r>
              <a:rPr b="0" lang="nl-NL" sz="2000" spc="-1" strike="noStrike">
                <a:latin typeface="Arial"/>
              </a:rPr>
              <a:t>Seventh Outline Level</a:t>
            </a:r>
            <a:endParaRPr b="0" lang="nl-NL"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4880" cy="1324800"/>
          </a:xfrm>
          <a:prstGeom prst="rect">
            <a:avLst/>
          </a:prstGeom>
        </p:spPr>
        <p:txBody>
          <a:bodyPr lIns="0" rIns="0" tIns="0" bIns="0" anchor="ctr">
            <a:noAutofit/>
          </a:bodyPr>
          <a:p>
            <a:pPr algn="ctr"/>
            <a:r>
              <a:rPr b="0" lang="nl-NL" sz="1800" spc="-1" strike="noStrike">
                <a:latin typeface="Arial"/>
              </a:rPr>
              <a:t>Click to edit the title text format</a:t>
            </a:r>
            <a:endParaRPr b="0" lang="nl-NL" sz="1800" spc="-1" strike="noStrike">
              <a:latin typeface="Arial"/>
            </a:endParaRPr>
          </a:p>
        </p:txBody>
      </p:sp>
      <p:sp>
        <p:nvSpPr>
          <p:cNvPr id="115" name="PlaceHolder 2"/>
          <p:cNvSpPr>
            <a:spLocks noGrp="1"/>
          </p:cNvSpPr>
          <p:nvPr>
            <p:ph type="body"/>
          </p:nvPr>
        </p:nvSpPr>
        <p:spPr>
          <a:xfrm>
            <a:off x="838080" y="1825560"/>
            <a:ext cx="10514880" cy="435060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nl-NL" sz="1800" spc="-1" strike="noStrike">
                <a:latin typeface="Arial"/>
              </a:rPr>
              <a:t>Click to edit the outline text format</a:t>
            </a:r>
            <a:endParaRPr b="0" lang="nl-NL" sz="1800" spc="-1" strike="noStrike">
              <a:latin typeface="Arial"/>
            </a:endParaRPr>
          </a:p>
          <a:p>
            <a:pPr lvl="1" marL="864000" indent="-324000" algn="ctr">
              <a:spcBef>
                <a:spcPts val="1134"/>
              </a:spcBef>
              <a:buClr>
                <a:srgbClr val="000000"/>
              </a:buClr>
              <a:buSzPct val="75000"/>
              <a:buFont typeface="Symbol" charset="2"/>
              <a:buChar char=""/>
            </a:pPr>
            <a:r>
              <a:rPr b="0" lang="nl-NL" sz="1800" spc="-1" strike="noStrike">
                <a:latin typeface="Arial"/>
              </a:rPr>
              <a:t>Second Outline Level</a:t>
            </a:r>
            <a:endParaRPr b="0" lang="nl-NL" sz="1800" spc="-1" strike="noStrike">
              <a:latin typeface="Arial"/>
            </a:endParaRPr>
          </a:p>
          <a:p>
            <a:pPr lvl="2" marL="1296000" indent="-288000" algn="ctr">
              <a:spcBef>
                <a:spcPts val="850"/>
              </a:spcBef>
              <a:buClr>
                <a:srgbClr val="000000"/>
              </a:buClr>
              <a:buSzPct val="45000"/>
              <a:buFont typeface="Wingdings" charset="2"/>
              <a:buChar char=""/>
            </a:pPr>
            <a:r>
              <a:rPr b="0" lang="nl-NL" sz="1800" spc="-1" strike="noStrike">
                <a:latin typeface="Arial"/>
              </a:rPr>
              <a:t>Third Outline Level</a:t>
            </a:r>
            <a:endParaRPr b="0" lang="nl-NL" sz="1800" spc="-1" strike="noStrike">
              <a:latin typeface="Arial"/>
            </a:endParaRPr>
          </a:p>
          <a:p>
            <a:pPr lvl="3" marL="1728000" indent="-216000" algn="ctr">
              <a:spcBef>
                <a:spcPts val="567"/>
              </a:spcBef>
              <a:buClr>
                <a:srgbClr val="000000"/>
              </a:buClr>
              <a:buSzPct val="75000"/>
              <a:buFont typeface="Symbol" charset="2"/>
              <a:buChar char=""/>
            </a:pPr>
            <a:r>
              <a:rPr b="0" lang="nl-NL" sz="1800" spc="-1" strike="noStrike">
                <a:latin typeface="Arial"/>
              </a:rPr>
              <a:t>Fourth Outline Level</a:t>
            </a:r>
            <a:endParaRPr b="0" lang="nl-NL" sz="1800" spc="-1" strike="noStrike">
              <a:latin typeface="Arial"/>
            </a:endParaRPr>
          </a:p>
          <a:p>
            <a:pPr lvl="4" marL="2160000" indent="-216000" algn="ctr">
              <a:spcBef>
                <a:spcPts val="283"/>
              </a:spcBef>
              <a:buClr>
                <a:srgbClr val="000000"/>
              </a:buClr>
              <a:buSzPct val="45000"/>
              <a:buFont typeface="Wingdings" charset="2"/>
              <a:buChar char=""/>
            </a:pPr>
            <a:r>
              <a:rPr b="0" lang="nl-NL" sz="1800" spc="-1" strike="noStrike">
                <a:latin typeface="Arial"/>
              </a:rPr>
              <a:t>Fifth Outline Level</a:t>
            </a:r>
            <a:endParaRPr b="0" lang="nl-NL" sz="1800" spc="-1" strike="noStrike">
              <a:latin typeface="Arial"/>
            </a:endParaRPr>
          </a:p>
          <a:p>
            <a:pPr lvl="5" marL="2592000" indent="-216000" algn="ctr">
              <a:spcBef>
                <a:spcPts val="283"/>
              </a:spcBef>
              <a:buClr>
                <a:srgbClr val="000000"/>
              </a:buClr>
              <a:buSzPct val="45000"/>
              <a:buFont typeface="Wingdings" charset="2"/>
              <a:buChar char=""/>
            </a:pPr>
            <a:r>
              <a:rPr b="0" lang="nl-NL" sz="1800" spc="-1" strike="noStrike">
                <a:latin typeface="Arial"/>
              </a:rPr>
              <a:t>Sixth Outline Level</a:t>
            </a:r>
            <a:endParaRPr b="0" lang="nl-NL" sz="1800" spc="-1" strike="noStrike">
              <a:latin typeface="Arial"/>
            </a:endParaRPr>
          </a:p>
          <a:p>
            <a:pPr lvl="6" marL="3024000" indent="-216000" algn="ctr">
              <a:spcBef>
                <a:spcPts val="283"/>
              </a:spcBef>
              <a:buClr>
                <a:srgbClr val="000000"/>
              </a:buClr>
              <a:buSzPct val="45000"/>
              <a:buFont typeface="Wingdings" charset="2"/>
              <a:buChar char=""/>
            </a:pPr>
            <a:r>
              <a:rPr b="0" lang="nl-NL" sz="1800" spc="-1" strike="noStrike">
                <a:latin typeface="Arial"/>
              </a:rPr>
              <a:t>Seventh Outline Level</a:t>
            </a:r>
            <a:endParaRPr b="0" lang="nl-NL"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1.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1.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slideLayout" Target="../slideLayouts/slideLayout1.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1.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slideLayout" Target="../slideLayouts/slideLayout1.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image" Target="../media/image29.jpe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0.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slideLayout" Target="../slideLayouts/slideLayout1.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5.wmf"/><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slideLayout" Target="../slideLayouts/slideLayout1.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png"/><Relationship Id="rId3" Type="http://schemas.openxmlformats.org/officeDocument/2006/relationships/slideLayout" Target="../slideLayouts/slideLayout1.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jpeg"/><Relationship Id="rId3" Type="http://schemas.openxmlformats.org/officeDocument/2006/relationships/slideLayout" Target="../slideLayouts/slideLayout1.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1.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jpeg"/><Relationship Id="rId3" Type="http://schemas.openxmlformats.org/officeDocument/2006/relationships/slideLayout" Target="../slideLayouts/slideLayout1.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image" Target="../media/image63.jpeg"/><Relationship Id="rId3" Type="http://schemas.openxmlformats.org/officeDocument/2006/relationships/slideLayout" Target="../slideLayouts/slideLayout1.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1.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1.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1.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71.jpeg"/><Relationship Id="rId3" Type="http://schemas.openxmlformats.org/officeDocument/2006/relationships/image" Target="../media/image72.jpeg"/><Relationship Id="rId4" Type="http://schemas.openxmlformats.org/officeDocument/2006/relationships/slideLayout" Target="../slideLayouts/slideLayout1.xml"/><Relationship Id="rId5"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74.gif"/><Relationship Id="rId2" Type="http://schemas.openxmlformats.org/officeDocument/2006/relationships/slideLayout" Target="../slideLayouts/slideLayout1.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75.wmf"/><Relationship Id="rId2" Type="http://schemas.openxmlformats.org/officeDocument/2006/relationships/image" Target="../media/image76.wmf"/><Relationship Id="rId3" Type="http://schemas.openxmlformats.org/officeDocument/2006/relationships/slideLayout" Target="../slideLayouts/slideLayout1.xml"/><Relationship Id="rId4"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1.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image" Target="../media/image80.gif"/><Relationship Id="rId3" Type="http://schemas.openxmlformats.org/officeDocument/2006/relationships/image" Target="../media/image81.png"/><Relationship Id="rId4" Type="http://schemas.openxmlformats.org/officeDocument/2006/relationships/slideLayout" Target="../slideLayouts/slideLayout1.xml"/><Relationship Id="rId5"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slideLayout" Target="../slideLayouts/slideLayout1.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hyperlink" Target="https://www.youtube.com/watch?v=4PKjF7OumYo" TargetMode="External"/><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3015360" y="457200"/>
            <a:ext cx="605124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000000"/>
                </a:solidFill>
                <a:latin typeface="Calibri"/>
                <a:ea typeface="DejaVu Sans"/>
              </a:rPr>
              <a:t>Biologie 2 : De cel, fabriek van het leven</a:t>
            </a:r>
            <a:endParaRPr b="0" lang="nl-NL" sz="2800" spc="-1" strike="noStrike">
              <a:latin typeface="Arial"/>
            </a:endParaRPr>
          </a:p>
        </p:txBody>
      </p:sp>
      <p:sp>
        <p:nvSpPr>
          <p:cNvPr id="159"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A73D3D3-8973-4CB0-B834-348C1FDEFF83}" type="slidenum">
              <a:rPr b="0" lang="en-US" sz="1200" spc="-1" strike="noStrike">
                <a:solidFill>
                  <a:srgbClr val="8b8b8b"/>
                </a:solidFill>
                <a:latin typeface="Calibri"/>
              </a:rPr>
              <a:t>&lt;number&gt;</a:t>
            </a:fld>
            <a:endParaRPr b="0" lang="nl-NL" sz="1200" spc="-1" strike="noStrike">
              <a:latin typeface="Arial"/>
            </a:endParaRPr>
          </a:p>
        </p:txBody>
      </p:sp>
      <p:pic>
        <p:nvPicPr>
          <p:cNvPr id="160" name="Picture 1" descr=""/>
          <p:cNvPicPr/>
          <p:nvPr/>
        </p:nvPicPr>
        <p:blipFill>
          <a:blip r:embed="rId1"/>
          <a:stretch/>
        </p:blipFill>
        <p:spPr>
          <a:xfrm>
            <a:off x="3352680" y="1143000"/>
            <a:ext cx="5066640" cy="50497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Picture 4" descr="05_02Polymers_L.jpg"/>
          <p:cNvPicPr/>
          <p:nvPr/>
        </p:nvPicPr>
        <p:blipFill>
          <a:blip r:embed="rId1"/>
          <a:srcRect l="0" t="49006" r="0" b="3258"/>
          <a:stretch/>
        </p:blipFill>
        <p:spPr>
          <a:xfrm>
            <a:off x="2720160" y="3296160"/>
            <a:ext cx="3377520" cy="2056680"/>
          </a:xfrm>
          <a:prstGeom prst="rect">
            <a:avLst/>
          </a:prstGeom>
          <a:ln w="9360">
            <a:noFill/>
          </a:ln>
        </p:spPr>
      </p:pic>
      <p:sp>
        <p:nvSpPr>
          <p:cNvPr id="192" name="CustomShape 1"/>
          <p:cNvSpPr/>
          <p:nvPr/>
        </p:nvSpPr>
        <p:spPr>
          <a:xfrm>
            <a:off x="2209680" y="79560"/>
            <a:ext cx="7724880" cy="639000"/>
          </a:xfrm>
          <a:prstGeom prst="rect">
            <a:avLst/>
          </a:prstGeom>
          <a:noFill/>
          <a:ln w="9360">
            <a:noFill/>
          </a:ln>
        </p:spPr>
        <p:style>
          <a:lnRef idx="0"/>
          <a:fillRef idx="0"/>
          <a:effectRef idx="0"/>
          <a:fontRef idx="minor"/>
        </p:style>
        <p:txBody>
          <a:bodyPr lIns="90000" rIns="90000" tIns="45000" bIns="45000" anchor="ctr">
            <a:spAutoFit/>
          </a:bodyPr>
          <a:p>
            <a:pPr algn="ctr">
              <a:lnSpc>
                <a:spcPct val="100000"/>
              </a:lnSpc>
            </a:pPr>
            <a:r>
              <a:rPr b="1" lang="nl-NL" sz="3600" spc="-1" strike="noStrike">
                <a:solidFill>
                  <a:srgbClr val="002060"/>
                </a:solidFill>
                <a:latin typeface="Calibri"/>
                <a:ea typeface="Times New Roman"/>
              </a:rPr>
              <a:t>Synthese en afbraak van polymeren</a:t>
            </a:r>
            <a:endParaRPr b="0" lang="nl-NL" sz="3600" spc="-1" strike="noStrike">
              <a:latin typeface="Arial"/>
            </a:endParaRPr>
          </a:p>
        </p:txBody>
      </p:sp>
      <p:pic>
        <p:nvPicPr>
          <p:cNvPr id="193" name="Picture 4" descr="05_02Polymers_L.jpg"/>
          <p:cNvPicPr/>
          <p:nvPr/>
        </p:nvPicPr>
        <p:blipFill>
          <a:blip r:embed="rId2"/>
          <a:srcRect l="0" t="0" r="0" b="56575"/>
          <a:stretch/>
        </p:blipFill>
        <p:spPr>
          <a:xfrm>
            <a:off x="2717640" y="1100160"/>
            <a:ext cx="3377520" cy="1870920"/>
          </a:xfrm>
          <a:prstGeom prst="rect">
            <a:avLst/>
          </a:prstGeom>
          <a:ln w="9360">
            <a:noFill/>
          </a:ln>
        </p:spPr>
      </p:pic>
      <p:sp>
        <p:nvSpPr>
          <p:cNvPr id="194" name="CustomShape 2"/>
          <p:cNvSpPr/>
          <p:nvPr/>
        </p:nvSpPr>
        <p:spPr>
          <a:xfrm>
            <a:off x="2252160" y="5793120"/>
            <a:ext cx="7619400" cy="333720"/>
          </a:xfrm>
          <a:prstGeom prst="rect">
            <a:avLst/>
          </a:prstGeom>
          <a:noFill/>
          <a:ln w="9360">
            <a:noFill/>
          </a:ln>
        </p:spPr>
        <p:style>
          <a:lnRef idx="0"/>
          <a:fillRef idx="0"/>
          <a:effectRef idx="0"/>
          <a:fontRef idx="minor"/>
        </p:style>
        <p:txBody>
          <a:bodyPr lIns="90000" rIns="90000" tIns="45000" bIns="45000" anchor="ctr">
            <a:spAutoFit/>
          </a:bodyPr>
          <a:p>
            <a:pPr algn="ctr">
              <a:lnSpc>
                <a:spcPct val="100000"/>
              </a:lnSpc>
            </a:pPr>
            <a:r>
              <a:rPr b="0" lang="nl-NL" sz="1600" spc="-1" strike="noStrike">
                <a:solidFill>
                  <a:srgbClr val="000000"/>
                </a:solidFill>
                <a:latin typeface="Calibri"/>
                <a:ea typeface="Times New Roman"/>
              </a:rPr>
              <a:t>Iedere cel: Veel verschillende polymeren gemaakt uit een beperkte groep monomeren</a:t>
            </a:r>
            <a:endParaRPr b="0" lang="nl-NL" sz="1600" spc="-1" strike="noStrike">
              <a:latin typeface="Arial"/>
            </a:endParaRPr>
          </a:p>
        </p:txBody>
      </p:sp>
      <p:sp>
        <p:nvSpPr>
          <p:cNvPr id="195" name="CustomShape 3"/>
          <p:cNvSpPr/>
          <p:nvPr/>
        </p:nvSpPr>
        <p:spPr>
          <a:xfrm>
            <a:off x="6270480" y="1540080"/>
            <a:ext cx="3237840" cy="91332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0" lang="nl-NL" sz="1800" spc="-1" strike="noStrike" u="sng">
                <a:solidFill>
                  <a:srgbClr val="008000"/>
                </a:solidFill>
                <a:uFillTx/>
                <a:latin typeface="Calibri"/>
                <a:ea typeface="Times New Roman"/>
              </a:rPr>
              <a:t>Synthese:</a:t>
            </a:r>
            <a:endParaRPr b="0" lang="nl-NL" sz="1800" spc="-1" strike="noStrike">
              <a:latin typeface="Arial"/>
            </a:endParaRPr>
          </a:p>
          <a:p>
            <a:pPr>
              <a:lnSpc>
                <a:spcPct val="100000"/>
              </a:lnSpc>
            </a:pPr>
            <a:r>
              <a:rPr b="0" lang="nl-NL" sz="1800" spc="-1" strike="noStrike">
                <a:solidFill>
                  <a:srgbClr val="008000"/>
                </a:solidFill>
                <a:latin typeface="Calibri"/>
                <a:ea typeface="Times New Roman"/>
              </a:rPr>
              <a:t>Door condensatie (dehydratatie) </a:t>
            </a:r>
            <a:endParaRPr b="0" lang="nl-NL" sz="1800" spc="-1" strike="noStrike">
              <a:latin typeface="Arial"/>
            </a:endParaRPr>
          </a:p>
          <a:p>
            <a:pPr>
              <a:lnSpc>
                <a:spcPct val="100000"/>
              </a:lnSpc>
            </a:pPr>
            <a:r>
              <a:rPr b="0" lang="nl-NL" sz="1800" spc="-1" strike="noStrike">
                <a:solidFill>
                  <a:srgbClr val="008000"/>
                </a:solidFill>
                <a:latin typeface="Calibri"/>
                <a:ea typeface="Times New Roman"/>
              </a:rPr>
              <a:t>= onttrekken van water</a:t>
            </a:r>
            <a:endParaRPr b="0" lang="nl-NL" sz="1800" spc="-1" strike="noStrike">
              <a:latin typeface="Arial"/>
            </a:endParaRPr>
          </a:p>
        </p:txBody>
      </p:sp>
      <p:sp>
        <p:nvSpPr>
          <p:cNvPr id="196" name="CustomShape 4"/>
          <p:cNvSpPr/>
          <p:nvPr/>
        </p:nvSpPr>
        <p:spPr>
          <a:xfrm>
            <a:off x="6487560" y="3886920"/>
            <a:ext cx="1815840" cy="63900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0" lang="nl-NL" sz="1800" spc="-1" strike="noStrike" u="sng">
                <a:solidFill>
                  <a:srgbClr val="660033"/>
                </a:solidFill>
                <a:uFillTx/>
                <a:latin typeface="Calibri"/>
                <a:ea typeface="DejaVu Sans"/>
              </a:rPr>
              <a:t>Afbraak/ splitsen:</a:t>
            </a:r>
            <a:endParaRPr b="0" lang="nl-NL" sz="1800" spc="-1" strike="noStrike">
              <a:latin typeface="Arial"/>
            </a:endParaRPr>
          </a:p>
          <a:p>
            <a:pPr>
              <a:lnSpc>
                <a:spcPct val="100000"/>
              </a:lnSpc>
            </a:pPr>
            <a:r>
              <a:rPr b="0" lang="nl-NL" sz="1800" spc="-1" strike="noStrike">
                <a:solidFill>
                  <a:srgbClr val="660033"/>
                </a:solidFill>
                <a:latin typeface="Calibri"/>
                <a:ea typeface="DejaVu Sans"/>
              </a:rPr>
              <a:t>Door hydrolyse</a:t>
            </a:r>
            <a:endParaRPr b="0" lang="nl-NL" sz="1800" spc="-1" strike="noStrike">
              <a:latin typeface="Arial"/>
            </a:endParaRPr>
          </a:p>
        </p:txBody>
      </p:sp>
      <p:sp>
        <p:nvSpPr>
          <p:cNvPr id="197" name="CustomShape 5"/>
          <p:cNvSpPr/>
          <p:nvPr/>
        </p:nvSpPr>
        <p:spPr>
          <a:xfrm>
            <a:off x="2209680" y="838080"/>
            <a:ext cx="7695360" cy="2218680"/>
          </a:xfrm>
          <a:prstGeom prst="rect">
            <a:avLst/>
          </a:prstGeom>
          <a:noFill/>
          <a:ln w="19080">
            <a:solidFill>
              <a:srgbClr val="008000"/>
            </a:solidFill>
            <a:miter/>
          </a:ln>
        </p:spPr>
        <p:style>
          <a:lnRef idx="0"/>
          <a:fillRef idx="0"/>
          <a:effectRef idx="0"/>
          <a:fontRef idx="minor"/>
        </p:style>
      </p:sp>
      <p:sp>
        <p:nvSpPr>
          <p:cNvPr id="198" name="CustomShape 6"/>
          <p:cNvSpPr/>
          <p:nvPr/>
        </p:nvSpPr>
        <p:spPr>
          <a:xfrm>
            <a:off x="2209680" y="3183480"/>
            <a:ext cx="7695360" cy="2323440"/>
          </a:xfrm>
          <a:prstGeom prst="rect">
            <a:avLst/>
          </a:prstGeom>
          <a:noFill/>
          <a:ln w="19080">
            <a:solidFill>
              <a:srgbClr val="660033"/>
            </a:solidFill>
            <a:miter/>
          </a:ln>
        </p:spPr>
        <p:style>
          <a:lnRef idx="0"/>
          <a:fillRef idx="0"/>
          <a:effectRef idx="0"/>
          <a:fontRef idx="minor"/>
        </p:style>
      </p:sp>
      <p:sp>
        <p:nvSpPr>
          <p:cNvPr id="199" name="CustomShape 7"/>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1448E7F-7137-465D-894B-2F5064B9C7E3}" type="slidenum">
              <a:rPr b="0" lang="en-US" sz="1200" spc="-1" strike="noStrike">
                <a:solidFill>
                  <a:srgbClr val="8b8b8b"/>
                </a:solidFill>
                <a:latin typeface="Calibri"/>
              </a:rPr>
              <a:t>&lt;number&gt;</a:t>
            </a:fld>
            <a:endParaRPr b="0" lang="nl-NL" sz="1200" spc="-1" strike="noStrike">
              <a:latin typeface="Arial"/>
            </a:endParaRPr>
          </a:p>
        </p:txBody>
      </p:sp>
      <p:sp>
        <p:nvSpPr>
          <p:cNvPr id="200" name="CustomShape 8"/>
          <p:cNvSpPr/>
          <p:nvPr/>
        </p:nvSpPr>
        <p:spPr>
          <a:xfrm>
            <a:off x="9405360" y="321480"/>
            <a:ext cx="2448720" cy="4557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nl-NL" sz="2400" spc="-1" strike="noStrike">
                <a:solidFill>
                  <a:srgbClr val="2f5597"/>
                </a:solidFill>
                <a:latin typeface="Calibri"/>
                <a:ea typeface="DejaVu Sans"/>
              </a:rPr>
              <a:t>woordenlijst</a:t>
            </a:r>
            <a:endParaRPr b="0" lang="nl-NL" sz="24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91"/>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1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96"/>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1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nl-NL" sz="4400" spc="-1" strike="noStrike">
                <a:solidFill>
                  <a:srgbClr val="000000"/>
                </a:solidFill>
                <a:latin typeface="Calibri Light"/>
              </a:rPr>
              <a:t>Waar denk je aan bij het begrip:</a:t>
            </a:r>
            <a:endParaRPr b="0" lang="nl-NL" sz="4400" spc="-1" strike="noStrike">
              <a:latin typeface="Arial"/>
            </a:endParaRPr>
          </a:p>
        </p:txBody>
      </p:sp>
      <p:sp>
        <p:nvSpPr>
          <p:cNvPr id="202"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algn="ctr">
              <a:lnSpc>
                <a:spcPct val="90000"/>
              </a:lnSpc>
              <a:spcBef>
                <a:spcPts val="1001"/>
              </a:spcBef>
              <a:tabLst>
                <a:tab algn="l" pos="0"/>
              </a:tabLst>
            </a:pPr>
            <a:endParaRPr b="0" lang="nl-NL" sz="1800" spc="-1" strike="noStrike">
              <a:latin typeface="Arial"/>
            </a:endParaRPr>
          </a:p>
          <a:p>
            <a:pPr algn="ctr">
              <a:lnSpc>
                <a:spcPct val="90000"/>
              </a:lnSpc>
              <a:spcBef>
                <a:spcPts val="1001"/>
              </a:spcBef>
              <a:tabLst>
                <a:tab algn="l" pos="0"/>
              </a:tabLst>
            </a:pPr>
            <a:r>
              <a:rPr b="0" lang="nl-NL" sz="4800" spc="-1" strike="noStrike">
                <a:solidFill>
                  <a:srgbClr val="000000"/>
                </a:solidFill>
                <a:latin typeface="Calibri"/>
              </a:rPr>
              <a:t>Koolhydraten</a:t>
            </a:r>
            <a:endParaRPr b="0" lang="nl-NL" sz="4800" spc="-1" strike="noStrike">
              <a:latin typeface="Arial"/>
            </a:endParaRPr>
          </a:p>
          <a:p>
            <a:pPr algn="ctr">
              <a:lnSpc>
                <a:spcPct val="90000"/>
              </a:lnSpc>
              <a:spcBef>
                <a:spcPts val="1001"/>
              </a:spcBef>
              <a:tabLst>
                <a:tab algn="l" pos="0"/>
              </a:tabLst>
            </a:pPr>
            <a:endParaRPr b="0" lang="nl-NL" sz="4800" spc="-1" strike="noStrike">
              <a:latin typeface="Arial"/>
            </a:endParaRPr>
          </a:p>
          <a:p>
            <a:pPr algn="ctr">
              <a:lnSpc>
                <a:spcPct val="90000"/>
              </a:lnSpc>
              <a:spcBef>
                <a:spcPts val="1001"/>
              </a:spcBef>
              <a:tabLst>
                <a:tab algn="l" pos="0"/>
              </a:tabLst>
            </a:pPr>
            <a:r>
              <a:rPr b="0" lang="nl-NL" sz="3600" spc="-1" strike="noStrike">
                <a:solidFill>
                  <a:srgbClr val="000000"/>
                </a:solidFill>
                <a:latin typeface="Calibri"/>
              </a:rPr>
              <a:t>3 begrippen</a:t>
            </a:r>
            <a:endParaRPr b="0" lang="nl-NL" sz="3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838080" y="-127080"/>
            <a:ext cx="1051488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nl-NL" sz="4400" spc="-1" strike="noStrike">
                <a:solidFill>
                  <a:srgbClr val="000000"/>
                </a:solidFill>
                <a:latin typeface="Calibri Light"/>
              </a:rPr>
              <a:t>opdracht</a:t>
            </a:r>
            <a:endParaRPr b="0" lang="nl-NL" sz="4400" spc="-1" strike="noStrike">
              <a:latin typeface="Arial"/>
            </a:endParaRPr>
          </a:p>
        </p:txBody>
      </p:sp>
      <p:sp>
        <p:nvSpPr>
          <p:cNvPr id="204" name="CustomShape 2"/>
          <p:cNvSpPr/>
          <p:nvPr/>
        </p:nvSpPr>
        <p:spPr>
          <a:xfrm>
            <a:off x="-111240" y="85248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Structuurblad invullen tijdens college</a:t>
            </a:r>
            <a:endParaRPr b="0" lang="nl-NL" sz="2800" spc="-1" strike="noStrike">
              <a:latin typeface="Arial"/>
            </a:endParaRPr>
          </a:p>
        </p:txBody>
      </p:sp>
      <p:pic>
        <p:nvPicPr>
          <p:cNvPr id="205" name="Picture 4" descr=""/>
          <p:cNvPicPr/>
          <p:nvPr/>
        </p:nvPicPr>
        <p:blipFill>
          <a:blip r:embed="rId1"/>
          <a:srcRect l="59641" t="19459" r="14521" b="6922"/>
          <a:stretch/>
        </p:blipFill>
        <p:spPr>
          <a:xfrm>
            <a:off x="3323520" y="1213920"/>
            <a:ext cx="5360760" cy="52682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1790640" y="1583280"/>
            <a:ext cx="8609760" cy="466236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0" lang="nl-NL" sz="2400" spc="-1" strike="noStrike">
                <a:solidFill>
                  <a:srgbClr val="3366ff"/>
                </a:solidFill>
                <a:latin typeface="Calibri"/>
                <a:ea typeface="Times New Roman"/>
              </a:rPr>
              <a:t>Suikers of polymeren van suikers</a:t>
            </a:r>
            <a:endParaRPr b="0" lang="nl-NL" sz="2400" spc="-1" strike="noStrike">
              <a:latin typeface="Arial"/>
            </a:endParaRPr>
          </a:p>
          <a:p>
            <a:pPr>
              <a:lnSpc>
                <a:spcPct val="100000"/>
              </a:lnSpc>
              <a:tabLst>
                <a:tab algn="l" pos="457200"/>
              </a:tabLst>
            </a:pPr>
            <a:endParaRPr b="0" lang="nl-NL" sz="2400" spc="-1" strike="noStrike">
              <a:latin typeface="Arial"/>
            </a:endParaRPr>
          </a:p>
          <a:p>
            <a:pPr lvl="1" marL="457200" indent="-215640">
              <a:lnSpc>
                <a:spcPct val="100000"/>
              </a:lnSpc>
              <a:buClr>
                <a:srgbClr val="660033"/>
              </a:buClr>
              <a:buFont typeface="Wingdings" charset="2"/>
              <a:buChar char=""/>
              <a:tabLst>
                <a:tab algn="l" pos="457200"/>
              </a:tabLst>
            </a:pPr>
            <a:r>
              <a:rPr b="1" lang="nl-NL" sz="1800" spc="-1" strike="noStrike">
                <a:solidFill>
                  <a:srgbClr val="660033"/>
                </a:solidFill>
                <a:latin typeface="Calibri"/>
                <a:ea typeface="Times New Roman"/>
              </a:rPr>
              <a:t> </a:t>
            </a:r>
            <a:r>
              <a:rPr b="1" lang="nl-NL" sz="1800" spc="-1" strike="noStrike">
                <a:solidFill>
                  <a:srgbClr val="660033"/>
                </a:solidFill>
                <a:latin typeface="Calibri"/>
                <a:ea typeface="Times New Roman"/>
              </a:rPr>
              <a:t>Leveren energie </a:t>
            </a:r>
            <a:r>
              <a:rPr b="0" lang="nl-NL" sz="1800" spc="-1" strike="noStrike">
                <a:solidFill>
                  <a:srgbClr val="660033"/>
                </a:solidFill>
                <a:latin typeface="Calibri"/>
                <a:ea typeface="Times New Roman"/>
              </a:rPr>
              <a:t>(bv. glucose, zetmeel)</a:t>
            </a:r>
            <a:endParaRPr b="0" lang="nl-NL" sz="1800" spc="-1" strike="noStrike">
              <a:latin typeface="Arial"/>
            </a:endParaRPr>
          </a:p>
          <a:p>
            <a:pPr>
              <a:lnSpc>
                <a:spcPct val="100000"/>
              </a:lnSpc>
              <a:tabLst>
                <a:tab algn="l" pos="457200"/>
              </a:tabLst>
            </a:pPr>
            <a:endParaRPr b="0" lang="nl-NL" sz="1800" spc="-1" strike="noStrike">
              <a:latin typeface="Arial"/>
            </a:endParaRPr>
          </a:p>
          <a:p>
            <a:pPr lvl="1" marL="457200" indent="-215640">
              <a:lnSpc>
                <a:spcPct val="100000"/>
              </a:lnSpc>
              <a:buClr>
                <a:srgbClr val="660033"/>
              </a:buClr>
              <a:buFont typeface="Wingdings" charset="2"/>
              <a:buChar char=""/>
              <a:tabLst>
                <a:tab algn="l" pos="457200"/>
              </a:tabLst>
            </a:pPr>
            <a:r>
              <a:rPr b="1" lang="nl-NL" sz="1800" spc="-1" strike="noStrike">
                <a:solidFill>
                  <a:srgbClr val="660033"/>
                </a:solidFill>
                <a:latin typeface="Calibri"/>
                <a:ea typeface="Times New Roman"/>
              </a:rPr>
              <a:t> </a:t>
            </a:r>
            <a:r>
              <a:rPr b="1" lang="nl-NL" sz="1800" spc="-1" strike="noStrike">
                <a:solidFill>
                  <a:srgbClr val="660033"/>
                </a:solidFill>
                <a:latin typeface="Calibri"/>
                <a:ea typeface="Times New Roman"/>
              </a:rPr>
              <a:t>Bouw materiaal </a:t>
            </a:r>
            <a:r>
              <a:rPr b="0" lang="nl-NL" sz="1800" spc="-1" strike="noStrike">
                <a:solidFill>
                  <a:srgbClr val="660033"/>
                </a:solidFill>
                <a:latin typeface="Calibri"/>
                <a:ea typeface="Times New Roman"/>
              </a:rPr>
              <a:t>(bv. cellulose in de celwand)</a:t>
            </a: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r>
              <a:rPr b="1" lang="nl-NL" sz="1800" spc="-1" strike="noStrike" u="sng">
                <a:solidFill>
                  <a:srgbClr val="000000"/>
                </a:solidFill>
                <a:uFillTx/>
                <a:latin typeface="Calibri"/>
                <a:ea typeface="Times New Roman"/>
              </a:rPr>
              <a:t>Typen koolhydraten:</a:t>
            </a:r>
            <a:endParaRPr b="0" lang="nl-NL" sz="1800" spc="-1" strike="noStrike">
              <a:latin typeface="Arial"/>
            </a:endParaRPr>
          </a:p>
          <a:p>
            <a:pPr>
              <a:lnSpc>
                <a:spcPct val="100000"/>
              </a:lnSpc>
              <a:tabLst>
                <a:tab algn="l" pos="457200"/>
              </a:tabLst>
            </a:pPr>
            <a:endParaRPr b="0" lang="nl-NL" sz="1800" spc="-1" strike="noStrike">
              <a:latin typeface="Arial"/>
            </a:endParaRPr>
          </a:p>
          <a:p>
            <a:pPr marL="216000" indent="-21564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Monosacchariden (1 suiker molecuul = monomeer)</a:t>
            </a:r>
            <a:endParaRPr b="0" lang="nl-NL" sz="1800" spc="-1" strike="noStrike">
              <a:latin typeface="Arial"/>
            </a:endParaRPr>
          </a:p>
          <a:p>
            <a:pPr>
              <a:lnSpc>
                <a:spcPct val="100000"/>
              </a:lnSpc>
              <a:tabLst>
                <a:tab algn="l" pos="457200"/>
              </a:tabLst>
            </a:pPr>
            <a:endParaRPr b="0" lang="nl-NL" sz="1800" spc="-1" strike="noStrike">
              <a:latin typeface="Arial"/>
            </a:endParaRPr>
          </a:p>
          <a:p>
            <a:pPr marL="216000" indent="-21564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Disacchariden (2 gekoppelde suiker moleculen)</a:t>
            </a:r>
            <a:endParaRPr b="0" lang="nl-NL" sz="1800" spc="-1" strike="noStrike">
              <a:latin typeface="Arial"/>
            </a:endParaRPr>
          </a:p>
          <a:p>
            <a:pPr>
              <a:lnSpc>
                <a:spcPct val="100000"/>
              </a:lnSpc>
              <a:tabLst>
                <a:tab algn="l" pos="457200"/>
              </a:tabLst>
            </a:pPr>
            <a:endParaRPr b="0" lang="nl-NL" sz="1800" spc="-1" strike="noStrike">
              <a:latin typeface="Arial"/>
            </a:endParaRPr>
          </a:p>
          <a:p>
            <a:pPr marL="216000" indent="-21564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Polysacchariden (polymeer van veel suiker moleculen)</a:t>
            </a: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p:txBody>
      </p:sp>
      <p:sp>
        <p:nvSpPr>
          <p:cNvPr id="207"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850928A-A9C1-4B85-9D86-05064CC37486}" type="slidenum">
              <a:rPr b="0" lang="en-US" sz="1200" spc="-1" strike="noStrike">
                <a:solidFill>
                  <a:srgbClr val="8b8b8b"/>
                </a:solidFill>
                <a:latin typeface="Calibri"/>
              </a:rPr>
              <a:t>&lt;number&gt;</a:t>
            </a:fld>
            <a:endParaRPr b="0" lang="nl-NL" sz="1200" spc="-1" strike="noStrike">
              <a:latin typeface="Arial"/>
            </a:endParaRPr>
          </a:p>
        </p:txBody>
      </p:sp>
      <p:pic>
        <p:nvPicPr>
          <p:cNvPr id="208" name="Picture 2" descr="http://archief.bc-enschede.nl/pro/links/gezondheid0506/pics/suiker.jpg"/>
          <p:cNvPicPr/>
          <p:nvPr/>
        </p:nvPicPr>
        <p:blipFill>
          <a:blip r:embed="rId1"/>
          <a:stretch/>
        </p:blipFill>
        <p:spPr>
          <a:xfrm>
            <a:off x="7238880" y="2438280"/>
            <a:ext cx="3199680" cy="3199680"/>
          </a:xfrm>
          <a:prstGeom prst="rect">
            <a:avLst/>
          </a:prstGeom>
          <a:ln>
            <a:noFill/>
          </a:ln>
        </p:spPr>
      </p:pic>
      <p:sp>
        <p:nvSpPr>
          <p:cNvPr id="209" name="CustomShape 3"/>
          <p:cNvSpPr/>
          <p:nvPr/>
        </p:nvSpPr>
        <p:spPr>
          <a:xfrm>
            <a:off x="2209680" y="79560"/>
            <a:ext cx="7724880" cy="639000"/>
          </a:xfrm>
          <a:prstGeom prst="rect">
            <a:avLst/>
          </a:prstGeom>
          <a:noFill/>
          <a:ln w="9360">
            <a:noFill/>
          </a:ln>
        </p:spPr>
        <p:style>
          <a:lnRef idx="0"/>
          <a:fillRef idx="0"/>
          <a:effectRef idx="0"/>
          <a:fontRef idx="minor"/>
        </p:style>
        <p:txBody>
          <a:bodyPr lIns="90000" rIns="90000" tIns="45000" bIns="45000" anchor="ctr">
            <a:spAutoFit/>
          </a:bodyPr>
          <a:p>
            <a:pPr algn="ctr">
              <a:lnSpc>
                <a:spcPct val="100000"/>
              </a:lnSpc>
            </a:pPr>
            <a:r>
              <a:rPr b="1" lang="nl-NL" sz="3600" spc="-1" strike="noStrike">
                <a:solidFill>
                  <a:srgbClr val="002060"/>
                </a:solidFill>
                <a:latin typeface="Calibri"/>
                <a:ea typeface="Times New Roman"/>
              </a:rPr>
              <a:t>Koolhydraten</a:t>
            </a:r>
            <a:endParaRPr b="0" lang="nl-NL" sz="3600" spc="-1" strike="noStrike">
              <a:latin typeface="Arial"/>
            </a:endParaRPr>
          </a:p>
        </p:txBody>
      </p:sp>
      <p:sp>
        <p:nvSpPr>
          <p:cNvPr id="210" name="CustomShape 4"/>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839600" y="228600"/>
            <a:ext cx="18450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u="sng">
                <a:solidFill>
                  <a:srgbClr val="0000ff"/>
                </a:solidFill>
                <a:uFillTx/>
                <a:latin typeface="Calibri"/>
                <a:ea typeface="DejaVu Sans"/>
              </a:rPr>
              <a:t>Monosacchariden</a:t>
            </a:r>
            <a:endParaRPr b="0" lang="nl-NL" sz="1800" spc="-1" strike="noStrike">
              <a:latin typeface="Arial"/>
            </a:endParaRPr>
          </a:p>
        </p:txBody>
      </p:sp>
      <p:sp>
        <p:nvSpPr>
          <p:cNvPr id="212" name="CustomShape 2"/>
          <p:cNvSpPr/>
          <p:nvPr/>
        </p:nvSpPr>
        <p:spPr>
          <a:xfrm>
            <a:off x="1676520" y="2147400"/>
            <a:ext cx="4275000" cy="255924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pPr>
            <a:r>
              <a:rPr b="0" lang="nl-NL" sz="1800" spc="-1" strike="noStrike" u="sng">
                <a:solidFill>
                  <a:srgbClr val="000000"/>
                </a:solidFill>
                <a:uFillTx/>
                <a:latin typeface="Verdana"/>
                <a:ea typeface="DejaVu Sans"/>
              </a:rPr>
              <a:t>Variaties:</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Symbol"/>
              <a:buChar char=""/>
            </a:pPr>
            <a:r>
              <a:rPr b="0" lang="nl-NL" sz="1800" spc="-1" strike="noStrike">
                <a:solidFill>
                  <a:srgbClr val="000000"/>
                </a:solidFill>
                <a:latin typeface="Verdana"/>
                <a:ea typeface="DejaVu Sans"/>
              </a:rPr>
              <a:t> </a:t>
            </a:r>
            <a:r>
              <a:rPr b="0" lang="nl-NL" sz="1800" spc="-1" strike="noStrike">
                <a:solidFill>
                  <a:srgbClr val="000000"/>
                </a:solidFill>
                <a:latin typeface="Verdana"/>
                <a:ea typeface="DejaVu Sans"/>
              </a:rPr>
              <a:t>3 tot 7 koolstof atomen</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Symbol"/>
              <a:buChar char=""/>
            </a:pPr>
            <a:r>
              <a:rPr b="0" lang="nl-NL" sz="1800" spc="-1" strike="noStrike">
                <a:solidFill>
                  <a:srgbClr val="000000"/>
                </a:solidFill>
                <a:latin typeface="Verdana"/>
                <a:ea typeface="DejaVu Sans"/>
              </a:rPr>
              <a:t> </a:t>
            </a:r>
            <a:r>
              <a:rPr b="0" lang="nl-NL" sz="1800" spc="-1" strike="noStrike">
                <a:solidFill>
                  <a:srgbClr val="000000"/>
                </a:solidFill>
                <a:latin typeface="Verdana"/>
                <a:ea typeface="DejaVu Sans"/>
              </a:rPr>
              <a:t>Locatie carbonyl groep: C=O</a:t>
            </a:r>
            <a:endParaRPr b="0" lang="nl-NL" sz="1800" spc="-1" strike="noStrike">
              <a:latin typeface="Arial"/>
            </a:endParaRPr>
          </a:p>
          <a:p>
            <a:pPr>
              <a:lnSpc>
                <a:spcPct val="100000"/>
              </a:lnSpc>
            </a:pPr>
            <a:r>
              <a:rPr b="0" lang="nl-NL" sz="1800" spc="-1" strike="noStrike">
                <a:solidFill>
                  <a:srgbClr val="000000"/>
                </a:solidFill>
                <a:latin typeface="Verdana"/>
                <a:ea typeface="DejaVu Sans"/>
              </a:rPr>
              <a:t>  </a:t>
            </a:r>
            <a:r>
              <a:rPr b="0" lang="nl-NL" sz="1800" spc="-1" strike="noStrike">
                <a:solidFill>
                  <a:srgbClr val="595959"/>
                </a:solidFill>
                <a:latin typeface="Verdana"/>
                <a:ea typeface="DejaVu Sans"/>
              </a:rPr>
              <a:t>(Meerder hydroxyl groepen: -OH)</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Symbol"/>
              <a:buChar char=""/>
            </a:pPr>
            <a:r>
              <a:rPr b="0" lang="nl-NL" sz="1800" spc="-1" strike="noStrike">
                <a:solidFill>
                  <a:srgbClr val="000000"/>
                </a:solidFill>
                <a:latin typeface="Verdana"/>
                <a:ea typeface="DejaVu Sans"/>
              </a:rPr>
              <a:t> </a:t>
            </a:r>
            <a:r>
              <a:rPr b="0" lang="nl-NL" sz="1800" spc="-1" strike="noStrike">
                <a:solidFill>
                  <a:srgbClr val="000000"/>
                </a:solidFill>
                <a:latin typeface="Verdana"/>
                <a:ea typeface="DejaVu Sans"/>
              </a:rPr>
              <a:t>Ruimtelijke structuur</a:t>
            </a:r>
            <a:endParaRPr b="0" lang="nl-NL" sz="1800" spc="-1" strike="noStrike">
              <a:latin typeface="Arial"/>
            </a:endParaRPr>
          </a:p>
          <a:p>
            <a:pPr>
              <a:lnSpc>
                <a:spcPct val="100000"/>
              </a:lnSpc>
            </a:pPr>
            <a:endParaRPr b="0" lang="nl-NL" sz="1800" spc="-1" strike="noStrike">
              <a:latin typeface="Arial"/>
            </a:endParaRPr>
          </a:p>
        </p:txBody>
      </p:sp>
      <p:sp>
        <p:nvSpPr>
          <p:cNvPr id="213" name="CustomShape 3"/>
          <p:cNvSpPr/>
          <p:nvPr/>
        </p:nvSpPr>
        <p:spPr>
          <a:xfrm>
            <a:off x="2590920" y="1143000"/>
            <a:ext cx="1349280" cy="50580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2400" spc="-1" strike="noStrike">
                <a:solidFill>
                  <a:srgbClr val="000000"/>
                </a:solidFill>
                <a:latin typeface="Calibri"/>
                <a:ea typeface="DejaVu Sans"/>
              </a:rPr>
              <a:t>(CH</a:t>
            </a:r>
            <a:r>
              <a:rPr b="0" lang="nl-NL" sz="2400" spc="-1" strike="noStrike" baseline="-25000">
                <a:solidFill>
                  <a:srgbClr val="000000"/>
                </a:solidFill>
                <a:latin typeface="Calibri"/>
                <a:ea typeface="DejaVu Sans"/>
              </a:rPr>
              <a:t>2</a:t>
            </a:r>
            <a:r>
              <a:rPr b="0" lang="nl-NL" sz="2400" spc="-1" strike="noStrike">
                <a:solidFill>
                  <a:srgbClr val="000000"/>
                </a:solidFill>
                <a:latin typeface="Calibri"/>
                <a:ea typeface="DejaVu Sans"/>
              </a:rPr>
              <a:t>O)</a:t>
            </a:r>
            <a:r>
              <a:rPr b="0" lang="nl-NL" sz="2400" spc="-1" strike="noStrike" baseline="-25000">
                <a:solidFill>
                  <a:srgbClr val="000000"/>
                </a:solidFill>
                <a:latin typeface="Calibri"/>
                <a:ea typeface="DejaVu Sans"/>
              </a:rPr>
              <a:t>n</a:t>
            </a:r>
            <a:endParaRPr b="0" lang="nl-NL" sz="2400" spc="-1" strike="noStrike">
              <a:latin typeface="Arial"/>
            </a:endParaRPr>
          </a:p>
        </p:txBody>
      </p:sp>
      <p:sp>
        <p:nvSpPr>
          <p:cNvPr id="214" name="CustomShape 4"/>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215" name="CustomShape 5"/>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BB13B82-5B94-4A85-B1DF-840509BB5DA3}" type="slidenum">
              <a:rPr b="0" lang="en-US" sz="1200" spc="-1" strike="noStrike">
                <a:solidFill>
                  <a:srgbClr val="8b8b8b"/>
                </a:solidFill>
                <a:latin typeface="Calibri"/>
              </a:rPr>
              <a:t>&lt;number&gt;</a:t>
            </a:fld>
            <a:endParaRPr b="0" lang="nl-NL" sz="1200" spc="-1" strike="noStrike">
              <a:latin typeface="Arial"/>
            </a:endParaRPr>
          </a:p>
        </p:txBody>
      </p:sp>
      <p:pic>
        <p:nvPicPr>
          <p:cNvPr id="216" name="Picture 1" descr=""/>
          <p:cNvPicPr/>
          <p:nvPr/>
        </p:nvPicPr>
        <p:blipFill>
          <a:blip r:embed="rId1"/>
          <a:stretch/>
        </p:blipFill>
        <p:spPr>
          <a:xfrm>
            <a:off x="5816880" y="653400"/>
            <a:ext cx="4823640" cy="62020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2279160" y="519480"/>
            <a:ext cx="4704480" cy="39528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1" lang="nl-NL" sz="2000" spc="-1" strike="noStrike">
                <a:solidFill>
                  <a:srgbClr val="000000"/>
                </a:solidFill>
                <a:latin typeface="Verdana"/>
                <a:ea typeface="DejaVu Sans"/>
              </a:rPr>
              <a:t>Suikers in water vormen ringen</a:t>
            </a:r>
            <a:endParaRPr b="0" lang="nl-NL" sz="2000" spc="-1" strike="noStrike">
              <a:latin typeface="Arial"/>
            </a:endParaRPr>
          </a:p>
        </p:txBody>
      </p:sp>
      <p:sp>
        <p:nvSpPr>
          <p:cNvPr id="218" name="CustomShape 2"/>
          <p:cNvSpPr/>
          <p:nvPr/>
        </p:nvSpPr>
        <p:spPr>
          <a:xfrm>
            <a:off x="4001400" y="6218280"/>
            <a:ext cx="3382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DejaVu Sans"/>
              </a:rPr>
              <a:t>Nummering van koolstof atomen!</a:t>
            </a:r>
            <a:endParaRPr b="0" lang="nl-NL" sz="1800" spc="-1" strike="noStrike">
              <a:latin typeface="Arial"/>
            </a:endParaRPr>
          </a:p>
        </p:txBody>
      </p:sp>
      <p:sp>
        <p:nvSpPr>
          <p:cNvPr id="219" name="CustomShape 3"/>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220"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29150F2-E380-45A1-AF00-F92EF8CB8F03}" type="slidenum">
              <a:rPr b="0" lang="en-US" sz="1200" spc="-1" strike="noStrike">
                <a:solidFill>
                  <a:srgbClr val="8b8b8b"/>
                </a:solidFill>
                <a:latin typeface="Calibri"/>
              </a:rPr>
              <a:t>&lt;number&gt;</a:t>
            </a:fld>
            <a:endParaRPr b="0" lang="nl-NL" sz="1200" spc="-1" strike="noStrike">
              <a:latin typeface="Arial"/>
            </a:endParaRPr>
          </a:p>
        </p:txBody>
      </p:sp>
      <p:pic>
        <p:nvPicPr>
          <p:cNvPr id="221" name="Picture 1" descr=""/>
          <p:cNvPicPr/>
          <p:nvPr/>
        </p:nvPicPr>
        <p:blipFill>
          <a:blip r:embed="rId1"/>
          <a:stretch/>
        </p:blipFill>
        <p:spPr>
          <a:xfrm>
            <a:off x="2279520" y="1042920"/>
            <a:ext cx="7456320" cy="51746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2159640" y="457200"/>
            <a:ext cx="44553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u="sng">
                <a:solidFill>
                  <a:srgbClr val="0000ff"/>
                </a:solidFill>
                <a:uFillTx/>
                <a:latin typeface="Calibri"/>
                <a:ea typeface="DejaVu Sans"/>
              </a:rPr>
              <a:t>Disacchariden:</a:t>
            </a:r>
            <a:r>
              <a:rPr b="0" lang="nl-NL" sz="1800" spc="-1" strike="noStrike">
                <a:solidFill>
                  <a:srgbClr val="000000"/>
                </a:solidFill>
                <a:latin typeface="Calibri"/>
                <a:ea typeface="DejaVu Sans"/>
              </a:rPr>
              <a:t> door condensatie van 2 suikers</a:t>
            </a:r>
            <a:endParaRPr b="0" lang="nl-NL" sz="1800" spc="-1" strike="noStrike">
              <a:latin typeface="Arial"/>
            </a:endParaRPr>
          </a:p>
        </p:txBody>
      </p:sp>
      <p:sp>
        <p:nvSpPr>
          <p:cNvPr id="223" name="CustomShape 2"/>
          <p:cNvSpPr/>
          <p:nvPr/>
        </p:nvSpPr>
        <p:spPr>
          <a:xfrm>
            <a:off x="2193840" y="1179360"/>
            <a:ext cx="8016120" cy="36432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Voorbeeld: Maltose (glucose + glucose) en Sucrose (glucose + fructose)</a:t>
            </a:r>
            <a:r>
              <a:rPr b="0" lang="en-US" sz="1800" spc="-1" strike="noStrike">
                <a:solidFill>
                  <a:srgbClr val="000000"/>
                </a:solidFill>
                <a:latin typeface="Calibri"/>
                <a:ea typeface="DejaVu Sans"/>
              </a:rPr>
              <a:t> </a:t>
            </a:r>
            <a:endParaRPr b="0" lang="nl-NL" sz="1800" spc="-1" strike="noStrike">
              <a:latin typeface="Arial"/>
            </a:endParaRPr>
          </a:p>
        </p:txBody>
      </p:sp>
      <p:pic>
        <p:nvPicPr>
          <p:cNvPr id="224" name="Picture 7" descr="05_05Disaccharides_L.jpg"/>
          <p:cNvPicPr/>
          <p:nvPr/>
        </p:nvPicPr>
        <p:blipFill>
          <a:blip r:embed="rId1"/>
          <a:stretch/>
        </p:blipFill>
        <p:spPr>
          <a:xfrm>
            <a:off x="2286000" y="1943280"/>
            <a:ext cx="7619400" cy="2971080"/>
          </a:xfrm>
          <a:prstGeom prst="rect">
            <a:avLst/>
          </a:prstGeom>
          <a:ln w="9360">
            <a:noFill/>
          </a:ln>
        </p:spPr>
      </p:pic>
      <p:sp>
        <p:nvSpPr>
          <p:cNvPr id="225" name="CustomShape 3"/>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226" name="CustomShape 4"/>
          <p:cNvSpPr/>
          <p:nvPr/>
        </p:nvSpPr>
        <p:spPr>
          <a:xfrm>
            <a:off x="1958040" y="3512520"/>
            <a:ext cx="8457480" cy="1751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227" name="CustomShape 5"/>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7F8F0B4-93B8-43E5-AE2C-6ACC0A5DEC4A}" type="slidenum">
              <a:rPr b="0" lang="en-US" sz="1200" spc="-1" strike="noStrike">
                <a:solidFill>
                  <a:srgbClr val="8b8b8b"/>
                </a:solidFill>
                <a:latin typeface="Calibri"/>
              </a:rPr>
              <a:t>&lt;number&gt;</a:t>
            </a:fld>
            <a:endParaRPr b="0" lang="nl-NL" sz="1200" spc="-1" strike="noStrike">
              <a:latin typeface="Arial"/>
            </a:endParaRPr>
          </a:p>
        </p:txBody>
      </p:sp>
      <p:grpSp>
        <p:nvGrpSpPr>
          <p:cNvPr id="228" name="Group 6"/>
          <p:cNvGrpSpPr/>
          <p:nvPr/>
        </p:nvGrpSpPr>
        <p:grpSpPr>
          <a:xfrm>
            <a:off x="5874840" y="3861000"/>
            <a:ext cx="3460680" cy="2887200"/>
            <a:chOff x="5874840" y="3861000"/>
            <a:chExt cx="3460680" cy="2887200"/>
          </a:xfrm>
        </p:grpSpPr>
        <p:grpSp>
          <p:nvGrpSpPr>
            <p:cNvPr id="229" name="Group 7"/>
            <p:cNvGrpSpPr/>
            <p:nvPr/>
          </p:nvGrpSpPr>
          <p:grpSpPr>
            <a:xfrm>
              <a:off x="5874840" y="5537880"/>
              <a:ext cx="3460680" cy="1210320"/>
              <a:chOff x="5874840" y="5537880"/>
              <a:chExt cx="3460680" cy="1210320"/>
            </a:xfrm>
          </p:grpSpPr>
          <p:grpSp>
            <p:nvGrpSpPr>
              <p:cNvPr id="230" name="Group 8"/>
              <p:cNvGrpSpPr/>
              <p:nvPr/>
            </p:nvGrpSpPr>
            <p:grpSpPr>
              <a:xfrm>
                <a:off x="5874840" y="5602680"/>
                <a:ext cx="3460680" cy="1145520"/>
                <a:chOff x="5874840" y="5602680"/>
                <a:chExt cx="3460680" cy="1145520"/>
              </a:xfrm>
            </p:grpSpPr>
            <p:grpSp>
              <p:nvGrpSpPr>
                <p:cNvPr id="231" name="Group 9"/>
                <p:cNvGrpSpPr/>
                <p:nvPr/>
              </p:nvGrpSpPr>
              <p:grpSpPr>
                <a:xfrm>
                  <a:off x="5874840" y="5602680"/>
                  <a:ext cx="1586880" cy="1145520"/>
                  <a:chOff x="5874840" y="5602680"/>
                  <a:chExt cx="1586880" cy="1145520"/>
                </a:xfrm>
              </p:grpSpPr>
              <p:sp>
                <p:nvSpPr>
                  <p:cNvPr id="232" name="CustomShape 10"/>
                  <p:cNvSpPr/>
                  <p:nvPr/>
                </p:nvSpPr>
                <p:spPr>
                  <a:xfrm>
                    <a:off x="6829920" y="6078600"/>
                    <a:ext cx="3009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C</a:t>
                    </a:r>
                    <a:endParaRPr b="0" lang="nl-NL" sz="1800" spc="-1" strike="noStrike">
                      <a:latin typeface="Arial"/>
                    </a:endParaRPr>
                  </a:p>
                </p:txBody>
              </p:sp>
              <p:sp>
                <p:nvSpPr>
                  <p:cNvPr id="233" name="CustomShape 11"/>
                  <p:cNvSpPr/>
                  <p:nvPr/>
                </p:nvSpPr>
                <p:spPr>
                  <a:xfrm>
                    <a:off x="6240240" y="5973840"/>
                    <a:ext cx="909000" cy="742680"/>
                  </a:xfrm>
                  <a:prstGeom prst="rect">
                    <a:avLst/>
                  </a:prstGeom>
                  <a:noFill/>
                  <a:ln w="28440">
                    <a:solidFill>
                      <a:srgbClr val="ff0000"/>
                    </a:solidFill>
                    <a:prstDash val="dash"/>
                  </a:ln>
                </p:spPr>
                <p:style>
                  <a:lnRef idx="2">
                    <a:schemeClr val="accent1">
                      <a:shade val="50000"/>
                    </a:schemeClr>
                  </a:lnRef>
                  <a:fillRef idx="1">
                    <a:schemeClr val="accent1"/>
                  </a:fillRef>
                  <a:effectRef idx="0">
                    <a:schemeClr val="accent1"/>
                  </a:effectRef>
                  <a:fontRef idx="minor"/>
                </p:style>
              </p:sp>
              <p:sp>
                <p:nvSpPr>
                  <p:cNvPr id="234" name="CustomShape 12"/>
                  <p:cNvSpPr/>
                  <p:nvPr/>
                </p:nvSpPr>
                <p:spPr>
                  <a:xfrm>
                    <a:off x="6521400" y="6383160"/>
                    <a:ext cx="3348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O</a:t>
                    </a:r>
                    <a:endParaRPr b="0" lang="nl-NL" sz="1800" spc="-1" strike="noStrike">
                      <a:latin typeface="Arial"/>
                    </a:endParaRPr>
                  </a:p>
                </p:txBody>
              </p:sp>
              <p:sp>
                <p:nvSpPr>
                  <p:cNvPr id="235" name="CustomShape 13"/>
                  <p:cNvSpPr/>
                  <p:nvPr/>
                </p:nvSpPr>
                <p:spPr>
                  <a:xfrm>
                    <a:off x="6189480" y="6095880"/>
                    <a:ext cx="3009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C</a:t>
                    </a:r>
                    <a:endParaRPr b="0" lang="nl-NL" sz="1800" spc="-1" strike="noStrike">
                      <a:latin typeface="Arial"/>
                    </a:endParaRPr>
                  </a:p>
                </p:txBody>
              </p:sp>
              <p:sp>
                <p:nvSpPr>
                  <p:cNvPr id="236" name="CustomShape 14"/>
                  <p:cNvSpPr/>
                  <p:nvPr/>
                </p:nvSpPr>
                <p:spPr>
                  <a:xfrm>
                    <a:off x="7152120" y="6365160"/>
                    <a:ext cx="3009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808080"/>
                        </a:solidFill>
                        <a:latin typeface="Calibri"/>
                        <a:ea typeface="Times New Roman"/>
                      </a:rPr>
                      <a:t>C</a:t>
                    </a:r>
                    <a:endParaRPr b="0" lang="nl-NL" sz="1800" spc="-1" strike="noStrike">
                      <a:latin typeface="Arial"/>
                    </a:endParaRPr>
                  </a:p>
                </p:txBody>
              </p:sp>
              <p:sp>
                <p:nvSpPr>
                  <p:cNvPr id="237" name="CustomShape 15"/>
                  <p:cNvSpPr/>
                  <p:nvPr/>
                </p:nvSpPr>
                <p:spPr>
                  <a:xfrm>
                    <a:off x="5874840" y="6383880"/>
                    <a:ext cx="3009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808080"/>
                        </a:solidFill>
                        <a:latin typeface="Calibri"/>
                        <a:ea typeface="Times New Roman"/>
                      </a:rPr>
                      <a:t>C</a:t>
                    </a:r>
                    <a:endParaRPr b="0" lang="nl-NL" sz="1800" spc="-1" strike="noStrike">
                      <a:latin typeface="Arial"/>
                    </a:endParaRPr>
                  </a:p>
                </p:txBody>
              </p:sp>
              <p:sp>
                <p:nvSpPr>
                  <p:cNvPr id="238" name="Line 16"/>
                  <p:cNvSpPr/>
                  <p:nvPr/>
                </p:nvSpPr>
                <p:spPr>
                  <a:xfrm flipH="1">
                    <a:off x="6356520" y="6005160"/>
                    <a:ext cx="180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239" name="Line 17"/>
                  <p:cNvSpPr/>
                  <p:nvPr/>
                </p:nvSpPr>
                <p:spPr>
                  <a:xfrm>
                    <a:off x="7003080" y="5898960"/>
                    <a:ext cx="0" cy="27576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240" name="CustomShape 18"/>
                  <p:cNvSpPr/>
                  <p:nvPr/>
                </p:nvSpPr>
                <p:spPr>
                  <a:xfrm>
                    <a:off x="6191640" y="5690520"/>
                    <a:ext cx="32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H</a:t>
                    </a:r>
                    <a:endParaRPr b="0" lang="nl-NL" sz="1800" spc="-1" strike="noStrike">
                      <a:latin typeface="Arial"/>
                    </a:endParaRPr>
                  </a:p>
                </p:txBody>
              </p:sp>
              <p:sp>
                <p:nvSpPr>
                  <p:cNvPr id="241" name="CustomShape 19"/>
                  <p:cNvSpPr/>
                  <p:nvPr/>
                </p:nvSpPr>
                <p:spPr>
                  <a:xfrm>
                    <a:off x="6829920" y="5602680"/>
                    <a:ext cx="3009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C</a:t>
                    </a:r>
                    <a:endParaRPr b="0" lang="nl-NL" sz="1800" spc="-1" strike="noStrike">
                      <a:latin typeface="Arial"/>
                    </a:endParaRPr>
                  </a:p>
                </p:txBody>
              </p:sp>
              <p:sp>
                <p:nvSpPr>
                  <p:cNvPr id="242" name="Line 20"/>
                  <p:cNvSpPr/>
                  <p:nvPr/>
                </p:nvSpPr>
                <p:spPr>
                  <a:xfrm flipH="1" flipV="1">
                    <a:off x="6464880" y="6377400"/>
                    <a:ext cx="126000" cy="12600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243" name="Line 21"/>
                  <p:cNvSpPr/>
                  <p:nvPr/>
                </p:nvSpPr>
                <p:spPr>
                  <a:xfrm flipH="1" flipV="1">
                    <a:off x="6141960" y="6068520"/>
                    <a:ext cx="126000" cy="12600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244" name="Line 22"/>
                  <p:cNvSpPr/>
                  <p:nvPr/>
                </p:nvSpPr>
                <p:spPr>
                  <a:xfrm flipV="1">
                    <a:off x="6129720" y="6356520"/>
                    <a:ext cx="126000" cy="12600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245" name="Line 23"/>
                  <p:cNvSpPr/>
                  <p:nvPr/>
                </p:nvSpPr>
                <p:spPr>
                  <a:xfrm flipV="1">
                    <a:off x="6781680" y="6365520"/>
                    <a:ext cx="126000" cy="12600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246" name="Line 24"/>
                  <p:cNvSpPr/>
                  <p:nvPr/>
                </p:nvSpPr>
                <p:spPr>
                  <a:xfrm flipH="1" flipV="1">
                    <a:off x="7105320" y="6356520"/>
                    <a:ext cx="126000" cy="12636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247" name="Line 25"/>
                  <p:cNvSpPr/>
                  <p:nvPr/>
                </p:nvSpPr>
                <p:spPr>
                  <a:xfrm flipV="1">
                    <a:off x="7114680" y="6068520"/>
                    <a:ext cx="126000" cy="12600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248" name="CustomShape 26"/>
                  <p:cNvSpPr/>
                  <p:nvPr/>
                </p:nvSpPr>
                <p:spPr>
                  <a:xfrm>
                    <a:off x="5879160" y="5780520"/>
                    <a:ext cx="3348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808080"/>
                        </a:solidFill>
                        <a:latin typeface="Calibri"/>
                        <a:ea typeface="Times New Roman"/>
                      </a:rPr>
                      <a:t>O</a:t>
                    </a:r>
                    <a:endParaRPr b="0" lang="nl-NL" sz="1800" spc="-1" strike="noStrike">
                      <a:latin typeface="Arial"/>
                    </a:endParaRPr>
                  </a:p>
                </p:txBody>
              </p:sp>
              <p:sp>
                <p:nvSpPr>
                  <p:cNvPr id="249" name="CustomShape 27"/>
                  <p:cNvSpPr/>
                  <p:nvPr/>
                </p:nvSpPr>
                <p:spPr>
                  <a:xfrm>
                    <a:off x="7160760" y="5789160"/>
                    <a:ext cx="3009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808080"/>
                        </a:solidFill>
                        <a:latin typeface="Calibri"/>
                        <a:ea typeface="Times New Roman"/>
                      </a:rPr>
                      <a:t>C</a:t>
                    </a:r>
                    <a:endParaRPr b="0" lang="nl-NL" sz="1800" spc="-1" strike="noStrike">
                      <a:latin typeface="Arial"/>
                    </a:endParaRPr>
                  </a:p>
                </p:txBody>
              </p:sp>
            </p:grpSp>
            <p:sp>
              <p:nvSpPr>
                <p:cNvPr id="250" name="CustomShape 28"/>
                <p:cNvSpPr/>
                <p:nvPr/>
              </p:nvSpPr>
              <p:spPr>
                <a:xfrm>
                  <a:off x="7521120" y="6365520"/>
                  <a:ext cx="18144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Glycoside binding</a:t>
                  </a:r>
                  <a:endParaRPr b="0" lang="nl-NL" sz="1800" spc="-1" strike="noStrike">
                    <a:latin typeface="Arial"/>
                  </a:endParaRPr>
                </a:p>
              </p:txBody>
            </p:sp>
          </p:grpSp>
          <p:sp>
            <p:nvSpPr>
              <p:cNvPr id="251" name="Line 29"/>
              <p:cNvSpPr/>
              <p:nvPr/>
            </p:nvSpPr>
            <p:spPr>
              <a:xfrm flipH="1">
                <a:off x="6754320" y="5783040"/>
                <a:ext cx="135000" cy="0"/>
              </a:xfrm>
              <a:prstGeom prst="line">
                <a:avLst/>
              </a:prstGeom>
              <a:ln cap="rnd" w="19080">
                <a:solidFill>
                  <a:schemeClr val="tx1">
                    <a:lumMod val="50000"/>
                    <a:lumOff val="50000"/>
                  </a:schemeClr>
                </a:solidFill>
              </a:ln>
            </p:spPr>
            <p:style>
              <a:lnRef idx="1">
                <a:schemeClr val="accent1"/>
              </a:lnRef>
              <a:fillRef idx="0">
                <a:schemeClr val="accent1"/>
              </a:fillRef>
              <a:effectRef idx="0">
                <a:schemeClr val="accent1"/>
              </a:effectRef>
              <a:fontRef idx="minor"/>
            </p:style>
          </p:sp>
          <p:sp>
            <p:nvSpPr>
              <p:cNvPr id="252" name="Line 30"/>
              <p:cNvSpPr/>
              <p:nvPr/>
            </p:nvSpPr>
            <p:spPr>
              <a:xfrm flipH="1">
                <a:off x="7095960" y="5790960"/>
                <a:ext cx="135000" cy="0"/>
              </a:xfrm>
              <a:prstGeom prst="line">
                <a:avLst/>
              </a:prstGeom>
              <a:ln cap="rnd" w="19080">
                <a:solidFill>
                  <a:schemeClr val="tx1">
                    <a:lumMod val="50000"/>
                    <a:lumOff val="50000"/>
                  </a:schemeClr>
                </a:solidFill>
              </a:ln>
            </p:spPr>
            <p:style>
              <a:lnRef idx="1">
                <a:schemeClr val="accent1"/>
              </a:lnRef>
              <a:fillRef idx="0">
                <a:schemeClr val="accent1"/>
              </a:fillRef>
              <a:effectRef idx="0">
                <a:schemeClr val="accent1"/>
              </a:effectRef>
              <a:fontRef idx="minor"/>
            </p:style>
          </p:sp>
          <p:sp>
            <p:nvSpPr>
              <p:cNvPr id="253" name="Line 31"/>
              <p:cNvSpPr/>
              <p:nvPr/>
            </p:nvSpPr>
            <p:spPr>
              <a:xfrm>
                <a:off x="6989040" y="5537880"/>
                <a:ext cx="0" cy="152280"/>
              </a:xfrm>
              <a:prstGeom prst="line">
                <a:avLst/>
              </a:prstGeom>
              <a:ln cap="rnd" w="19080">
                <a:solidFill>
                  <a:schemeClr val="tx1">
                    <a:lumMod val="50000"/>
                    <a:lumOff val="50000"/>
                  </a:schemeClr>
                </a:solidFill>
              </a:ln>
            </p:spPr>
            <p:style>
              <a:lnRef idx="1">
                <a:schemeClr val="accent1"/>
              </a:lnRef>
              <a:fillRef idx="0">
                <a:schemeClr val="accent1"/>
              </a:fillRef>
              <a:effectRef idx="0">
                <a:schemeClr val="accent1"/>
              </a:effectRef>
              <a:fontRef idx="minor"/>
            </p:style>
          </p:sp>
        </p:grpSp>
        <p:sp>
          <p:nvSpPr>
            <p:cNvPr id="254" name="CustomShape 32"/>
            <p:cNvSpPr/>
            <p:nvPr/>
          </p:nvSpPr>
          <p:spPr>
            <a:xfrm>
              <a:off x="7896240" y="3861000"/>
              <a:ext cx="1079280" cy="503280"/>
            </a:xfrm>
            <a:prstGeom prst="rect">
              <a:avLst/>
            </a:prstGeom>
            <a:noFill/>
            <a:ln w="28440">
              <a:solidFill>
                <a:srgbClr val="ff0000"/>
              </a:solidFill>
              <a:prstDash val="dash"/>
            </a:ln>
          </p:spPr>
          <p:style>
            <a:lnRef idx="2">
              <a:schemeClr val="accent1">
                <a:shade val="50000"/>
              </a:schemeClr>
            </a:lnRef>
            <a:fillRef idx="1">
              <a:schemeClr val="accent1"/>
            </a:fillRef>
            <a:effectRef idx="0">
              <a:schemeClr val="accent1"/>
            </a:effectRef>
            <a:fontRef idx="minor"/>
          </p:style>
        </p:sp>
        <p:sp>
          <p:nvSpPr>
            <p:cNvPr id="255" name="CustomShape 33"/>
            <p:cNvSpPr/>
            <p:nvPr/>
          </p:nvSpPr>
          <p:spPr>
            <a:xfrm flipH="1">
              <a:off x="7324920" y="4365000"/>
              <a:ext cx="713880" cy="1172160"/>
            </a:xfrm>
            <a:custGeom>
              <a:avLst/>
              <a:gdLst/>
              <a:ahLst/>
              <a:rect l="l" t="t" r="r" b="b"/>
              <a:pathLst>
                <a:path w="21600" h="21600">
                  <a:moveTo>
                    <a:pt x="0" y="0"/>
                  </a:moveTo>
                  <a:lnTo>
                    <a:pt x="21600" y="21600"/>
                  </a:lnTo>
                </a:path>
              </a:pathLst>
            </a:custGeom>
            <a:noFill/>
            <a:ln w="28440">
              <a:solidFill>
                <a:srgbClr val="ff0000"/>
              </a:solidFill>
              <a:tailEnd len="med" type="arrow" w="med"/>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xit" presetID="3" presetSubtype="10">
                                  <p:stCondLst>
                                    <p:cond delay="0"/>
                                  </p:stCondLst>
                                  <p:childTnLst>
                                    <p:animEffect filter="blinds(horizontal)" transition="out">
                                      <p:cBhvr additive="repl">
                                        <p:cTn id="60" dur="500"/>
                                        <p:tgtEl>
                                          <p:spTgt spid="226"/>
                                        </p:tgtEl>
                                      </p:cBhvr>
                                    </p:animEffect>
                                    <p:set>
                                      <p:cBhvr>
                                        <p:cTn id="61" dur="1" fill="hold">
                                          <p:stCondLst>
                                            <p:cond delay="499"/>
                                          </p:stCondLst>
                                        </p:cTn>
                                        <p:tgtEl>
                                          <p:spTgt spid="22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nodeType="clickEffect" fill="hold" presetClass="entr" presetID="1">
                                  <p:stCondLst>
                                    <p:cond delay="0"/>
                                  </p:stCondLst>
                                  <p:childTnLst>
                                    <p:set>
                                      <p:cBhvr>
                                        <p:cTn id="65"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Picture 5" descr="05_04GlucoseLinearRing_L"/>
          <p:cNvPicPr/>
          <p:nvPr/>
        </p:nvPicPr>
        <p:blipFill>
          <a:blip r:embed="rId1"/>
          <a:srcRect l="0" t="0" r="77781" b="15336"/>
          <a:stretch/>
        </p:blipFill>
        <p:spPr>
          <a:xfrm>
            <a:off x="3581280" y="1066680"/>
            <a:ext cx="2285280" cy="3428280"/>
          </a:xfrm>
          <a:prstGeom prst="rect">
            <a:avLst/>
          </a:prstGeom>
          <a:ln w="9360">
            <a:noFill/>
          </a:ln>
        </p:spPr>
      </p:pic>
      <p:sp>
        <p:nvSpPr>
          <p:cNvPr id="257" name="CustomShape 1"/>
          <p:cNvSpPr/>
          <p:nvPr/>
        </p:nvSpPr>
        <p:spPr>
          <a:xfrm>
            <a:off x="5885280" y="4267080"/>
            <a:ext cx="4408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DejaVu Sans"/>
              </a:rPr>
              <a:t>Liggen onder de ring in de Haworth projectie</a:t>
            </a:r>
            <a:endParaRPr b="0" lang="nl-NL" sz="1800" spc="-1" strike="noStrike">
              <a:latin typeface="Arial"/>
            </a:endParaRPr>
          </a:p>
        </p:txBody>
      </p:sp>
      <p:sp>
        <p:nvSpPr>
          <p:cNvPr id="258"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90D83FA-1541-44FE-9C11-E06CFA92BB60}" type="slidenum">
              <a:rPr b="0" lang="en-US" sz="1200" spc="-1" strike="noStrike">
                <a:solidFill>
                  <a:srgbClr val="8b8b8b"/>
                </a:solidFill>
                <a:latin typeface="Calibri"/>
              </a:rPr>
              <a:t>&lt;number&gt;</a:t>
            </a:fld>
            <a:endParaRPr b="0" lang="nl-NL" sz="1200" spc="-1" strike="noStrike">
              <a:latin typeface="Arial"/>
            </a:endParaRPr>
          </a:p>
        </p:txBody>
      </p:sp>
      <p:sp>
        <p:nvSpPr>
          <p:cNvPr id="259" name="CustomShape 3"/>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260" name="CustomShape 4"/>
          <p:cNvSpPr/>
          <p:nvPr/>
        </p:nvSpPr>
        <p:spPr>
          <a:xfrm>
            <a:off x="1828800" y="10116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Suikers in water vormen ringen (II)</a:t>
            </a:r>
            <a:endParaRPr b="0" lang="nl-NL" sz="3200" spc="-1" strike="noStrike">
              <a:latin typeface="Arial"/>
            </a:endParaRPr>
          </a:p>
        </p:txBody>
      </p:sp>
      <p:pic>
        <p:nvPicPr>
          <p:cNvPr id="261" name="Picture 5" descr="05_04GlucoseLinearRing_L"/>
          <p:cNvPicPr/>
          <p:nvPr/>
        </p:nvPicPr>
        <p:blipFill>
          <a:blip r:embed="rId2"/>
          <a:srcRect l="79626" t="0" r="0" b="31796"/>
          <a:stretch/>
        </p:blipFill>
        <p:spPr>
          <a:xfrm>
            <a:off x="6324480" y="699480"/>
            <a:ext cx="2590200" cy="3414600"/>
          </a:xfrm>
          <a:prstGeom prst="rect">
            <a:avLst/>
          </a:prstGeom>
          <a:ln w="9360">
            <a:noFill/>
          </a:ln>
        </p:spPr>
      </p:pic>
      <p:sp>
        <p:nvSpPr>
          <p:cNvPr id="262" name="CustomShape 5"/>
          <p:cNvSpPr/>
          <p:nvPr/>
        </p:nvSpPr>
        <p:spPr>
          <a:xfrm>
            <a:off x="4724280" y="1828800"/>
            <a:ext cx="456480" cy="2361600"/>
          </a:xfrm>
          <a:prstGeom prst="rect">
            <a:avLst/>
          </a:prstGeom>
          <a:noFill/>
          <a:ln/>
        </p:spPr>
        <p:style>
          <a:lnRef idx="2">
            <a:schemeClr val="accent1">
              <a:shade val="50000"/>
            </a:schemeClr>
          </a:lnRef>
          <a:fillRef idx="1">
            <a:schemeClr val="accent1"/>
          </a:fillRef>
          <a:effectRef idx="0">
            <a:schemeClr val="accent1"/>
          </a:effectRef>
          <a:fontRef idx="minor"/>
        </p:style>
      </p:sp>
      <p:sp>
        <p:nvSpPr>
          <p:cNvPr id="263" name="CustomShape 6"/>
          <p:cNvSpPr/>
          <p:nvPr/>
        </p:nvSpPr>
        <p:spPr>
          <a:xfrm rot="1938000">
            <a:off x="5181840" y="4199760"/>
            <a:ext cx="761400" cy="151560"/>
          </a:xfrm>
          <a:prstGeom prst="rightArrow">
            <a:avLst>
              <a:gd name="adj1" fmla="val 50000"/>
              <a:gd name="adj2" fmla="val 50000"/>
            </a:avLst>
          </a:prstGeom>
          <a:solidFill>
            <a:schemeClr val="accent1">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264" name="CustomShape 7"/>
          <p:cNvSpPr/>
          <p:nvPr/>
        </p:nvSpPr>
        <p:spPr>
          <a:xfrm>
            <a:off x="2057400" y="5029200"/>
            <a:ext cx="8609760" cy="97380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2200" spc="-1" strike="noStrike">
                <a:solidFill>
                  <a:srgbClr val="000000"/>
                </a:solidFill>
                <a:latin typeface="Calibri"/>
                <a:ea typeface="DejaVu Sans"/>
              </a:rPr>
              <a:t>Orientatie van –OH op C1 t.o.v. CH2OH op C5 bepaald naamgeving</a:t>
            </a:r>
            <a:endParaRPr b="0" lang="nl-NL" sz="22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Cis (</a:t>
            </a:r>
            <a:r>
              <a:rPr b="0" lang="el-GR" sz="1800" spc="-1" strike="noStrike">
                <a:solidFill>
                  <a:srgbClr val="000000"/>
                </a:solidFill>
                <a:latin typeface="Calibri"/>
                <a:ea typeface="DejaVu Sans"/>
              </a:rPr>
              <a:t>β</a:t>
            </a:r>
            <a:r>
              <a:rPr b="0" lang="nl-NL" sz="1800" spc="-1" strike="noStrike">
                <a:solidFill>
                  <a:srgbClr val="000000"/>
                </a:solidFill>
                <a:latin typeface="Calibri"/>
                <a:ea typeface="DejaVu Sans"/>
              </a:rPr>
              <a:t>): Beide groepen liggen boven de ring</a:t>
            </a: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Trans (</a:t>
            </a:r>
            <a:r>
              <a:rPr b="0" lang="el-GR" sz="1800" spc="-1" strike="noStrike">
                <a:solidFill>
                  <a:srgbClr val="000000"/>
                </a:solidFill>
                <a:latin typeface="Calibri"/>
                <a:ea typeface="DejaVu Sans"/>
              </a:rPr>
              <a:t>α</a:t>
            </a:r>
            <a:r>
              <a:rPr b="0" lang="nl-NL" sz="1800" spc="-1" strike="noStrike">
                <a:solidFill>
                  <a:srgbClr val="000000"/>
                </a:solidFill>
                <a:latin typeface="Calibri"/>
                <a:ea typeface="DejaVu Sans"/>
              </a:rPr>
              <a:t>): Orientatie is tegenovergesteld</a:t>
            </a:r>
            <a:endParaRPr b="0" lang="nl-NL" sz="1800" spc="-1" strike="noStrike">
              <a:latin typeface="Arial"/>
            </a:endParaRPr>
          </a:p>
        </p:txBody>
      </p:sp>
      <p:sp>
        <p:nvSpPr>
          <p:cNvPr id="265" name="CustomShape 8"/>
          <p:cNvSpPr/>
          <p:nvPr/>
        </p:nvSpPr>
        <p:spPr>
          <a:xfrm>
            <a:off x="2134080" y="6172200"/>
            <a:ext cx="29498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DejaVu Sans"/>
              </a:rPr>
              <a:t>Vraag: is dit </a:t>
            </a:r>
            <a:r>
              <a:rPr b="1" lang="el-GR" sz="1800" spc="-1" strike="noStrike">
                <a:solidFill>
                  <a:srgbClr val="000000"/>
                </a:solidFill>
                <a:latin typeface="Calibri"/>
                <a:ea typeface="DejaVu Sans"/>
              </a:rPr>
              <a:t>α</a:t>
            </a:r>
            <a:r>
              <a:rPr b="1" lang="nl-NL" sz="1800" spc="-1" strike="noStrike">
                <a:solidFill>
                  <a:srgbClr val="000000"/>
                </a:solidFill>
                <a:latin typeface="Calibri"/>
                <a:ea typeface="DejaVu Sans"/>
              </a:rPr>
              <a:t>- of </a:t>
            </a:r>
            <a:r>
              <a:rPr b="1" lang="el-GR" sz="1800" spc="-1" strike="noStrike">
                <a:solidFill>
                  <a:srgbClr val="000000"/>
                </a:solidFill>
                <a:latin typeface="Calibri"/>
                <a:ea typeface="DejaVu Sans"/>
              </a:rPr>
              <a:t>β</a:t>
            </a:r>
            <a:r>
              <a:rPr b="1" lang="nl-NL" sz="1800" spc="-1" strike="noStrike">
                <a:solidFill>
                  <a:srgbClr val="000000"/>
                </a:solidFill>
                <a:latin typeface="Calibri"/>
                <a:ea typeface="DejaVu Sans"/>
              </a:rPr>
              <a:t>-Glucose? </a:t>
            </a:r>
            <a:endParaRPr b="0" lang="nl-NL" sz="1800" spc="-1" strike="noStrike">
              <a:latin typeface="Arial"/>
            </a:endParaRPr>
          </a:p>
        </p:txBody>
      </p:sp>
      <p:sp>
        <p:nvSpPr>
          <p:cNvPr id="266" name="CustomShape 9"/>
          <p:cNvSpPr/>
          <p:nvPr/>
        </p:nvSpPr>
        <p:spPr>
          <a:xfrm>
            <a:off x="5029200" y="6309360"/>
            <a:ext cx="608760" cy="151560"/>
          </a:xfrm>
          <a:prstGeom prst="rightArrow">
            <a:avLst>
              <a:gd name="adj1" fmla="val 50000"/>
              <a:gd name="adj2" fmla="val 50000"/>
            </a:avLst>
          </a:prstGeom>
          <a:ln>
            <a:solidFill>
              <a:schemeClr val="tx1"/>
            </a:solidFill>
          </a:ln>
        </p:spPr>
        <p:style>
          <a:lnRef idx="2">
            <a:schemeClr val="accent1">
              <a:shade val="50000"/>
            </a:schemeClr>
          </a:lnRef>
          <a:fillRef idx="1">
            <a:schemeClr val="accent1"/>
          </a:fillRef>
          <a:effectRef idx="0">
            <a:schemeClr val="accent1"/>
          </a:effectRef>
          <a:fontRef idx="minor"/>
        </p:style>
      </p:sp>
      <p:sp>
        <p:nvSpPr>
          <p:cNvPr id="267" name="CustomShape 10"/>
          <p:cNvSpPr/>
          <p:nvPr/>
        </p:nvSpPr>
        <p:spPr>
          <a:xfrm>
            <a:off x="5715000" y="6172200"/>
            <a:ext cx="24375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Trans, dus </a:t>
            </a:r>
            <a:r>
              <a:rPr b="0" lang="el-GR" sz="1800" spc="-1" strike="noStrike">
                <a:solidFill>
                  <a:srgbClr val="000000"/>
                </a:solidFill>
                <a:latin typeface="Calibri"/>
                <a:ea typeface="DejaVu Sans"/>
              </a:rPr>
              <a:t>α</a:t>
            </a:r>
            <a:r>
              <a:rPr b="0" lang="nl-NL" sz="1800" spc="-1" strike="noStrike">
                <a:solidFill>
                  <a:srgbClr val="000000"/>
                </a:solidFill>
                <a:latin typeface="Calibri"/>
                <a:ea typeface="DejaVu Sans"/>
              </a:rPr>
              <a:t>-Glucose </a:t>
            </a:r>
            <a:endParaRPr b="0" lang="nl-NL" sz="1800" spc="-1" strike="noStrike">
              <a:latin typeface="Arial"/>
            </a:endParaRPr>
          </a:p>
        </p:txBody>
      </p:sp>
    </p:spTree>
  </p:cSld>
  <mc:AlternateContent>
    <mc:Choice Requires="p14">
      <p:transition spd="slow" p14:dur="2000"/>
    </mc:Choice>
    <mc:Fallback>
      <p:transition spd="slow"/>
    </mc:Fallback>
  </mc:AlternateContent>
  <p:timing>
    <p:tnLst>
      <p:par>
        <p:cTn id="66" dur="indefinite" restart="never" nodeType="tmRoot">
          <p:childTnLst>
            <p:seq>
              <p:cTn id="67" dur="indefinite" nodeType="mainSeq">
                <p:childTnLst>
                  <p:par>
                    <p:cTn id="68" fill="hold">
                      <p:stCondLst>
                        <p:cond delay="indefinite"/>
                      </p:stCondLst>
                      <p:childTnLst>
                        <p:par>
                          <p:cTn id="69" fill="hold">
                            <p:stCondLst>
                              <p:cond delay="0"/>
                            </p:stCondLst>
                            <p:childTnLst>
                              <p:par>
                                <p:cTn id="70" nodeType="clickEffect" fill="hold" presetClass="entr" presetID="1">
                                  <p:stCondLst>
                                    <p:cond delay="0"/>
                                  </p:stCondLst>
                                  <p:childTnLst>
                                    <p:set>
                                      <p:cBhvr>
                                        <p:cTn id="71" dur="1" fill="hold">
                                          <p:stCondLst>
                                            <p:cond delay="0"/>
                                          </p:stCondLst>
                                        </p:cTn>
                                        <p:tgtEl>
                                          <p:spTgt spid="264"/>
                                        </p:tgtEl>
                                        <p:attrNameLst>
                                          <p:attrName>style.visibility</p:attrName>
                                        </p:attrNameLst>
                                      </p:cBhvr>
                                      <p:to>
                                        <p:strVal val="visible"/>
                                      </p:to>
                                    </p:set>
                                  </p:childTnLst>
                                </p:cTn>
                              </p:par>
                              <p:par>
                                <p:cTn id="72" nodeType="withEffect" fill="hold" presetClass="entr" presetID="1">
                                  <p:stCondLst>
                                    <p:cond delay="0"/>
                                  </p:stCondLst>
                                  <p:childTnLst>
                                    <p:set>
                                      <p:cBhvr>
                                        <p:cTn id="73" dur="1" fill="hold">
                                          <p:stCondLst>
                                            <p:cond delay="0"/>
                                          </p:stCondLst>
                                        </p:cTn>
                                        <p:tgtEl>
                                          <p:spTgt spid="26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267"/>
                                        </p:tgtEl>
                                        <p:attrNameLst>
                                          <p:attrName>style.visibility</p:attrName>
                                        </p:attrNameLst>
                                      </p:cBhvr>
                                      <p:to>
                                        <p:strVal val="visible"/>
                                      </p:to>
                                    </p:set>
                                  </p:childTnLst>
                                </p:cTn>
                              </p:par>
                              <p:par>
                                <p:cTn id="78" nodeType="withEffect" fill="hold" presetClass="entr" presetID="1">
                                  <p:stCondLst>
                                    <p:cond delay="0"/>
                                  </p:stCondLst>
                                  <p:childTnLst>
                                    <p:set>
                                      <p:cBhvr>
                                        <p:cTn id="79"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1772640" y="269640"/>
            <a:ext cx="7087680" cy="191988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tabLst>
                <a:tab algn="l" pos="685800"/>
              </a:tabLst>
            </a:pPr>
            <a:r>
              <a:rPr b="1" lang="nl-NL" sz="2000" spc="-1" strike="noStrike">
                <a:solidFill>
                  <a:srgbClr val="0000ff"/>
                </a:solidFill>
                <a:latin typeface="Calibri"/>
                <a:ea typeface="DejaVu Sans"/>
              </a:rPr>
              <a:t>Polysacchariden</a:t>
            </a:r>
            <a:r>
              <a:rPr b="0" lang="nl-NL" sz="2000" spc="-1" strike="noStrike">
                <a:solidFill>
                  <a:srgbClr val="000000"/>
                </a:solidFill>
                <a:latin typeface="Calibri"/>
                <a:ea typeface="DejaVu Sans"/>
              </a:rPr>
              <a:t> : condensatie van vele monosacchariden</a:t>
            </a:r>
            <a:endParaRPr b="0" lang="nl-NL" sz="2000" spc="-1" strike="noStrike">
              <a:latin typeface="Arial"/>
            </a:endParaRPr>
          </a:p>
          <a:p>
            <a:pPr>
              <a:lnSpc>
                <a:spcPct val="100000"/>
              </a:lnSpc>
              <a:tabLst>
                <a:tab algn="l" pos="685800"/>
              </a:tabLst>
            </a:pPr>
            <a:endParaRPr b="0" lang="nl-NL" sz="2000" spc="-1" strike="noStrike">
              <a:latin typeface="Arial"/>
            </a:endParaRPr>
          </a:p>
          <a:p>
            <a:pPr marL="216000" indent="-215640">
              <a:lnSpc>
                <a:spcPct val="100000"/>
              </a:lnSpc>
              <a:buClr>
                <a:srgbClr val="660033"/>
              </a:buClr>
              <a:buFont typeface="Wingdings" charset="2"/>
              <a:buChar char=""/>
              <a:tabLst>
                <a:tab algn="l" pos="685800"/>
              </a:tabLst>
            </a:pPr>
            <a:r>
              <a:rPr b="1" lang="nl-NL" sz="2000" spc="-1" strike="noStrike">
                <a:solidFill>
                  <a:srgbClr val="660033"/>
                </a:solidFill>
                <a:latin typeface="Calibri"/>
                <a:ea typeface="DejaVu Sans"/>
              </a:rPr>
              <a:t> </a:t>
            </a:r>
            <a:r>
              <a:rPr b="1" lang="nl-NL" sz="2000" spc="-1" strike="noStrike">
                <a:solidFill>
                  <a:srgbClr val="660033"/>
                </a:solidFill>
                <a:latin typeface="Calibri"/>
                <a:ea typeface="DejaVu Sans"/>
              </a:rPr>
              <a:t>Hoe wordt de koppeling tussen de monosacchariden gemaakt?</a:t>
            </a:r>
            <a:endParaRPr b="0" lang="nl-NL" sz="2000" spc="-1" strike="noStrike">
              <a:latin typeface="Arial"/>
            </a:endParaRPr>
          </a:p>
          <a:p>
            <a:pPr>
              <a:lnSpc>
                <a:spcPct val="100000"/>
              </a:lnSpc>
              <a:tabLst>
                <a:tab algn="l" pos="685800"/>
              </a:tabLst>
            </a:pPr>
            <a:endParaRPr b="0" lang="nl-NL" sz="2000" spc="-1" strike="noStrike">
              <a:latin typeface="Arial"/>
            </a:endParaRPr>
          </a:p>
          <a:p>
            <a:pPr>
              <a:lnSpc>
                <a:spcPct val="100000"/>
              </a:lnSpc>
              <a:tabLst>
                <a:tab algn="l" pos="685800"/>
              </a:tabLst>
            </a:pPr>
            <a:endParaRPr b="0" lang="nl-NL" sz="2000" spc="-1" strike="noStrike">
              <a:latin typeface="Arial"/>
            </a:endParaRPr>
          </a:p>
          <a:p>
            <a:pPr>
              <a:lnSpc>
                <a:spcPct val="100000"/>
              </a:lnSpc>
              <a:tabLst>
                <a:tab algn="l" pos="685800"/>
              </a:tabLst>
            </a:pPr>
            <a:endParaRPr b="0" lang="nl-NL" sz="2000" spc="-1" strike="noStrike">
              <a:latin typeface="Arial"/>
            </a:endParaRPr>
          </a:p>
        </p:txBody>
      </p:sp>
      <p:sp>
        <p:nvSpPr>
          <p:cNvPr id="269" name="CustomShape 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270"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41334F2-A47D-449A-AC3A-0D9179ADD6A0}" type="slidenum">
              <a:rPr b="0" lang="en-US" sz="1200" spc="-1" strike="noStrike">
                <a:solidFill>
                  <a:srgbClr val="8b8b8b"/>
                </a:solidFill>
                <a:latin typeface="Calibri"/>
              </a:rPr>
              <a:t>&lt;number&gt;</a:t>
            </a:fld>
            <a:endParaRPr b="0" lang="nl-NL" sz="1200" spc="-1" strike="noStrike">
              <a:latin typeface="Arial"/>
            </a:endParaRPr>
          </a:p>
        </p:txBody>
      </p:sp>
      <p:pic>
        <p:nvPicPr>
          <p:cNvPr id="271" name="Picture 3" descr=""/>
          <p:cNvPicPr/>
          <p:nvPr/>
        </p:nvPicPr>
        <p:blipFill>
          <a:blip r:embed="rId1"/>
          <a:stretch/>
        </p:blipFill>
        <p:spPr>
          <a:xfrm>
            <a:off x="3521880" y="1333800"/>
            <a:ext cx="4628160" cy="5523480"/>
          </a:xfrm>
          <a:prstGeom prst="rect">
            <a:avLst/>
          </a:prstGeom>
          <a:ln>
            <a:noFill/>
          </a:ln>
        </p:spPr>
      </p:pic>
      <p:sp>
        <p:nvSpPr>
          <p:cNvPr id="272" name="CustomShape 4"/>
          <p:cNvSpPr/>
          <p:nvPr/>
        </p:nvSpPr>
        <p:spPr>
          <a:xfrm>
            <a:off x="2567520" y="3645000"/>
            <a:ext cx="6120000" cy="3212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80" dur="indefinite" restart="never" nodeType="tmRoot">
          <p:childTnLst>
            <p:seq>
              <p:cTn id="81" dur="indefinite" nodeType="mainSeq">
                <p:childTnLst>
                  <p:par>
                    <p:cTn id="82" fill="hold">
                      <p:stCondLst>
                        <p:cond delay="indefinite"/>
                      </p:stCondLst>
                      <p:childTnLst>
                        <p:par>
                          <p:cTn id="83" fill="hold">
                            <p:stCondLst>
                              <p:cond delay="0"/>
                            </p:stCondLst>
                            <p:childTnLst>
                              <p:par>
                                <p:cTn id="84" nodeType="clickEffect" fill="hold" presetClass="exit" presetID="10">
                                  <p:stCondLst>
                                    <p:cond delay="0"/>
                                  </p:stCondLst>
                                  <p:childTnLst>
                                    <p:animEffect filter="fade" transition="out">
                                      <p:cBhvr additive="repl">
                                        <p:cTn id="85" dur="500"/>
                                        <p:tgtEl>
                                          <p:spTgt spid="272"/>
                                        </p:tgtEl>
                                      </p:cBhvr>
                                    </p:animEffect>
                                    <p:set>
                                      <p:cBhvr>
                                        <p:cTn id="86" dur="1" fill="hold">
                                          <p:stCondLst>
                                            <p:cond delay="499"/>
                                          </p:stCondLst>
                                        </p:cTn>
                                        <p:tgtEl>
                                          <p:spTgt spid="2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1780560" y="304560"/>
            <a:ext cx="6130440" cy="222480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tabLst>
                <a:tab algn="l" pos="685800"/>
              </a:tabLst>
            </a:pPr>
            <a:r>
              <a:rPr b="1" lang="nl-NL" sz="2000" spc="-1" strike="noStrike">
                <a:solidFill>
                  <a:srgbClr val="0000ff"/>
                </a:solidFill>
                <a:latin typeface="Calibri"/>
                <a:ea typeface="DejaVu Sans"/>
              </a:rPr>
              <a:t>Polysacchariden</a:t>
            </a:r>
            <a:r>
              <a:rPr b="0" lang="nl-NL" sz="2000" spc="-1" strike="noStrike">
                <a:solidFill>
                  <a:srgbClr val="000000"/>
                </a:solidFill>
                <a:latin typeface="Calibri"/>
                <a:ea typeface="DejaVu Sans"/>
              </a:rPr>
              <a:t> : condensatie van vele monosacchariden</a:t>
            </a:r>
            <a:endParaRPr b="0" lang="nl-NL" sz="2000" spc="-1" strike="noStrike">
              <a:latin typeface="Arial"/>
            </a:endParaRPr>
          </a:p>
          <a:p>
            <a:pPr>
              <a:lnSpc>
                <a:spcPct val="100000"/>
              </a:lnSpc>
              <a:tabLst>
                <a:tab algn="l" pos="685800"/>
              </a:tabLst>
            </a:pPr>
            <a:endParaRPr b="0" lang="nl-NL" sz="2000" spc="-1" strike="noStrike">
              <a:latin typeface="Arial"/>
            </a:endParaRPr>
          </a:p>
          <a:p>
            <a:pPr>
              <a:lnSpc>
                <a:spcPct val="100000"/>
              </a:lnSpc>
              <a:tabLst>
                <a:tab algn="l" pos="685800"/>
              </a:tabLst>
            </a:pPr>
            <a:endParaRPr b="0" lang="nl-NL" sz="2000" spc="-1" strike="noStrike">
              <a:latin typeface="Arial"/>
            </a:endParaRPr>
          </a:p>
          <a:p>
            <a:pPr marL="216000" indent="-215640">
              <a:lnSpc>
                <a:spcPct val="100000"/>
              </a:lnSpc>
              <a:buClr>
                <a:srgbClr val="660033"/>
              </a:buClr>
              <a:buFont typeface="Wingdings" charset="2"/>
              <a:buChar char=""/>
              <a:tabLst>
                <a:tab algn="l" pos="685800"/>
              </a:tabLst>
            </a:pPr>
            <a:r>
              <a:rPr b="1" lang="nl-NL" sz="2000" spc="-1" strike="noStrike">
                <a:solidFill>
                  <a:srgbClr val="660033"/>
                </a:solidFill>
                <a:latin typeface="Calibri"/>
                <a:ea typeface="DejaVu Sans"/>
              </a:rPr>
              <a:t> </a:t>
            </a:r>
            <a:r>
              <a:rPr b="1" lang="nl-NL" sz="2000" spc="-1" strike="noStrike">
                <a:solidFill>
                  <a:srgbClr val="660033"/>
                </a:solidFill>
                <a:latin typeface="Calibri"/>
                <a:ea typeface="DejaVu Sans"/>
              </a:rPr>
              <a:t>Als bron van energie (opslag)</a:t>
            </a:r>
            <a:endParaRPr b="0" lang="nl-NL" sz="2000" spc="-1" strike="noStrike">
              <a:latin typeface="Arial"/>
            </a:endParaRPr>
          </a:p>
          <a:p>
            <a:pPr>
              <a:lnSpc>
                <a:spcPct val="100000"/>
              </a:lnSpc>
              <a:tabLst>
                <a:tab algn="l" pos="685800"/>
              </a:tabLst>
            </a:pPr>
            <a:endParaRPr b="0" lang="nl-NL" sz="2000" spc="-1" strike="noStrike">
              <a:latin typeface="Arial"/>
            </a:endParaRPr>
          </a:p>
          <a:p>
            <a:pPr>
              <a:lnSpc>
                <a:spcPct val="100000"/>
              </a:lnSpc>
              <a:tabLst>
                <a:tab algn="l" pos="685800"/>
              </a:tabLst>
            </a:pPr>
            <a:endParaRPr b="0" lang="nl-NL" sz="2000" spc="-1" strike="noStrike">
              <a:latin typeface="Arial"/>
            </a:endParaRPr>
          </a:p>
          <a:p>
            <a:pPr>
              <a:lnSpc>
                <a:spcPct val="100000"/>
              </a:lnSpc>
              <a:tabLst>
                <a:tab algn="l" pos="685800"/>
              </a:tabLst>
            </a:pPr>
            <a:endParaRPr b="0" lang="nl-NL" sz="2000" spc="-1" strike="noStrike">
              <a:latin typeface="Arial"/>
            </a:endParaRPr>
          </a:p>
        </p:txBody>
      </p:sp>
      <p:sp>
        <p:nvSpPr>
          <p:cNvPr id="274" name="CustomShape 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275" name="CustomShape 3"/>
          <p:cNvSpPr/>
          <p:nvPr/>
        </p:nvSpPr>
        <p:spPr>
          <a:xfrm>
            <a:off x="1740960" y="3789000"/>
            <a:ext cx="7103160" cy="161496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tabLst>
                <a:tab algn="l" pos="685800"/>
              </a:tabLst>
            </a:pPr>
            <a:r>
              <a:rPr b="1" lang="nl-NL" sz="2000" spc="-1" strike="noStrike" u="sng">
                <a:solidFill>
                  <a:srgbClr val="000000"/>
                </a:solidFill>
                <a:uFillTx/>
                <a:latin typeface="Calibri"/>
                <a:ea typeface="DejaVu Sans"/>
              </a:rPr>
              <a:t>Dieren:</a:t>
            </a:r>
            <a:endParaRPr b="0" lang="nl-NL" sz="2000" spc="-1" strike="noStrike">
              <a:latin typeface="Arial"/>
            </a:endParaRPr>
          </a:p>
          <a:p>
            <a:pPr>
              <a:lnSpc>
                <a:spcPct val="100000"/>
              </a:lnSpc>
              <a:tabLst>
                <a:tab algn="l" pos="685800"/>
              </a:tabLst>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Glycogeen (ook gemaakt van </a:t>
            </a:r>
            <a:r>
              <a:rPr b="0" lang="nl-NL" sz="2000" spc="-1" strike="noStrike" u="sng">
                <a:solidFill>
                  <a:srgbClr val="000000"/>
                </a:solidFill>
                <a:uFillTx/>
                <a:latin typeface="Calibri"/>
                <a:ea typeface="DejaVu Sans"/>
              </a:rPr>
              <a:t>glucose</a:t>
            </a:r>
            <a:r>
              <a:rPr b="0" lang="nl-NL" sz="2000" spc="-1" strike="noStrike">
                <a:solidFill>
                  <a:srgbClr val="000000"/>
                </a:solidFill>
                <a:latin typeface="Calibri"/>
                <a:ea typeface="DejaVu Sans"/>
              </a:rPr>
              <a:t> monomeren)</a:t>
            </a:r>
            <a:endParaRPr b="0" lang="nl-NL" sz="2000" spc="-1" strike="noStrike">
              <a:latin typeface="Arial"/>
            </a:endParaRPr>
          </a:p>
          <a:p>
            <a:pPr>
              <a:lnSpc>
                <a:spcPct val="100000"/>
              </a:lnSpc>
              <a:tabLst>
                <a:tab algn="l" pos="685800"/>
              </a:tabLst>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Lijkt op amylopectine, maar meer vertakkingen (</a:t>
            </a:r>
            <a:r>
              <a:rPr b="0" lang="el-GR" sz="1800" spc="-1" strike="noStrike">
                <a:solidFill>
                  <a:srgbClr val="000000"/>
                </a:solidFill>
                <a:latin typeface="Calibri"/>
                <a:ea typeface="DejaVu Sans"/>
              </a:rPr>
              <a:t>α</a:t>
            </a:r>
            <a:r>
              <a:rPr b="0" lang="nl-NL" sz="1800" spc="-1" strike="noStrike">
                <a:solidFill>
                  <a:srgbClr val="000000"/>
                </a:solidFill>
                <a:latin typeface="Calibri"/>
                <a:ea typeface="DejaVu Sans"/>
              </a:rPr>
              <a:t>1,4 en </a:t>
            </a:r>
            <a:r>
              <a:rPr b="0" lang="el-GR" sz="1800" spc="-1" strike="noStrike">
                <a:solidFill>
                  <a:srgbClr val="000000"/>
                </a:solidFill>
                <a:latin typeface="Calibri"/>
                <a:ea typeface="DejaVu Sans"/>
              </a:rPr>
              <a:t>α</a:t>
            </a:r>
            <a:r>
              <a:rPr b="0" lang="nl-NL" sz="1800" spc="-1" strike="noStrike">
                <a:solidFill>
                  <a:srgbClr val="000000"/>
                </a:solidFill>
                <a:latin typeface="Calibri"/>
                <a:ea typeface="DejaVu Sans"/>
              </a:rPr>
              <a:t>1,6)</a:t>
            </a:r>
            <a:endParaRPr b="0" lang="nl-NL" sz="1800" spc="-1" strike="noStrike">
              <a:latin typeface="Arial"/>
            </a:endParaRPr>
          </a:p>
          <a:p>
            <a:pPr>
              <a:lnSpc>
                <a:spcPct val="100000"/>
              </a:lnSpc>
              <a:tabLst>
                <a:tab algn="l" pos="685800"/>
              </a:tabLst>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Wordt opgeslagen in lever- en spiercellen.</a:t>
            </a:r>
            <a:endParaRPr b="0" lang="nl-NL" sz="2000" spc="-1" strike="noStrike">
              <a:latin typeface="Arial"/>
            </a:endParaRPr>
          </a:p>
          <a:p>
            <a:pPr>
              <a:lnSpc>
                <a:spcPct val="100000"/>
              </a:lnSpc>
              <a:tabLst>
                <a:tab algn="l" pos="685800"/>
              </a:tabLst>
            </a:pPr>
            <a:endParaRPr b="0" lang="nl-NL" sz="2000" spc="-1" strike="noStrike">
              <a:latin typeface="Arial"/>
            </a:endParaRPr>
          </a:p>
        </p:txBody>
      </p:sp>
      <p:sp>
        <p:nvSpPr>
          <p:cNvPr id="276" name="CustomShape 4"/>
          <p:cNvSpPr/>
          <p:nvPr/>
        </p:nvSpPr>
        <p:spPr>
          <a:xfrm>
            <a:off x="1730160" y="1700640"/>
            <a:ext cx="6380280" cy="222480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tabLst>
                <a:tab algn="l" pos="685800"/>
              </a:tabLst>
            </a:pPr>
            <a:r>
              <a:rPr b="1" lang="nl-NL" sz="2000" spc="-1" strike="noStrike" u="sng">
                <a:solidFill>
                  <a:srgbClr val="000000"/>
                </a:solidFill>
                <a:uFillTx/>
                <a:latin typeface="Calibri"/>
                <a:ea typeface="DejaVu Sans"/>
              </a:rPr>
              <a:t>In planten:</a:t>
            </a:r>
            <a:r>
              <a:rPr b="1" lang="nl-NL" sz="2000" spc="-1" strike="noStrike">
                <a:solidFill>
                  <a:srgbClr val="000000"/>
                </a:solidFill>
                <a:latin typeface="Calibri"/>
                <a:ea typeface="DejaVu Sans"/>
              </a:rPr>
              <a:t> </a:t>
            </a:r>
            <a:endParaRPr b="0" lang="nl-NL" sz="2000" spc="-1" strike="noStrike">
              <a:latin typeface="Arial"/>
            </a:endParaRPr>
          </a:p>
          <a:p>
            <a:pPr>
              <a:lnSpc>
                <a:spcPct val="100000"/>
              </a:lnSpc>
              <a:tabLst>
                <a:tab algn="l" pos="685800"/>
              </a:tabLst>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Zetmeel: </a:t>
            </a:r>
            <a:r>
              <a:rPr b="0" lang="nl-NL" sz="2000" spc="-1" strike="noStrike" u="sng">
                <a:solidFill>
                  <a:srgbClr val="000000"/>
                </a:solidFill>
                <a:uFillTx/>
                <a:latin typeface="Calibri"/>
                <a:ea typeface="DejaVu Sans"/>
              </a:rPr>
              <a:t>glucose</a:t>
            </a:r>
            <a:r>
              <a:rPr b="0" lang="nl-NL" sz="2000" spc="-1" strike="noStrike">
                <a:solidFill>
                  <a:srgbClr val="000000"/>
                </a:solidFill>
                <a:latin typeface="Calibri"/>
                <a:ea typeface="DejaVu Sans"/>
              </a:rPr>
              <a:t> monomeren: </a:t>
            </a:r>
            <a:endParaRPr b="0" lang="nl-NL" sz="2000" spc="-1" strike="noStrike">
              <a:latin typeface="Arial"/>
            </a:endParaRPr>
          </a:p>
          <a:p>
            <a:pPr>
              <a:lnSpc>
                <a:spcPct val="100000"/>
              </a:lnSpc>
              <a:tabLst>
                <a:tab algn="l" pos="685800"/>
              </a:tabLst>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 Amylose: alleen </a:t>
            </a:r>
            <a:r>
              <a:rPr b="0" lang="el-GR" sz="2000" spc="-1" strike="noStrike">
                <a:solidFill>
                  <a:srgbClr val="000000"/>
                </a:solidFill>
                <a:latin typeface="Calibri"/>
                <a:ea typeface="DejaVu Sans"/>
              </a:rPr>
              <a:t>α</a:t>
            </a:r>
            <a:r>
              <a:rPr b="0" lang="nl-NL" sz="2000" spc="-1" strike="noStrike">
                <a:solidFill>
                  <a:srgbClr val="000000"/>
                </a:solidFill>
                <a:latin typeface="Calibri"/>
                <a:ea typeface="DejaVu Sans"/>
              </a:rPr>
              <a:t>1,4-link.</a:t>
            </a:r>
            <a:endParaRPr b="0" lang="nl-NL" sz="2000" spc="-1" strike="noStrike">
              <a:latin typeface="Arial"/>
            </a:endParaRPr>
          </a:p>
          <a:p>
            <a:pPr>
              <a:lnSpc>
                <a:spcPct val="100000"/>
              </a:lnSpc>
              <a:tabLst>
                <a:tab algn="l" pos="685800"/>
              </a:tabLst>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 Amylopectine: ook </a:t>
            </a:r>
            <a:r>
              <a:rPr b="0" lang="el-GR" sz="2000" spc="-1" strike="noStrike">
                <a:solidFill>
                  <a:srgbClr val="000000"/>
                </a:solidFill>
                <a:latin typeface="Calibri"/>
                <a:ea typeface="DejaVu Sans"/>
              </a:rPr>
              <a:t>α</a:t>
            </a:r>
            <a:r>
              <a:rPr b="0" lang="nl-NL" sz="2000" spc="-1" strike="noStrike">
                <a:solidFill>
                  <a:srgbClr val="000000"/>
                </a:solidFill>
                <a:latin typeface="Calibri"/>
                <a:ea typeface="DejaVu Sans"/>
              </a:rPr>
              <a:t>1,6-link.</a:t>
            </a:r>
            <a:endParaRPr b="0" lang="nl-NL" sz="2000" spc="-1" strike="noStrike">
              <a:latin typeface="Arial"/>
            </a:endParaRPr>
          </a:p>
          <a:p>
            <a:pPr>
              <a:lnSpc>
                <a:spcPct val="100000"/>
              </a:lnSpc>
              <a:tabLst>
                <a:tab algn="l" pos="685800"/>
              </a:tabLst>
            </a:pPr>
            <a:r>
              <a:rPr b="0" lang="nl-NL" sz="2000" spc="-1" strike="noStrike">
                <a:solidFill>
                  <a:srgbClr val="000000"/>
                </a:solidFill>
                <a:latin typeface="Calibri"/>
                <a:ea typeface="DejaVu Sans"/>
              </a:rPr>
              <a:t> </a:t>
            </a:r>
            <a:endParaRPr b="0" lang="nl-NL" sz="2000" spc="-1" strike="noStrike">
              <a:latin typeface="Arial"/>
            </a:endParaRPr>
          </a:p>
          <a:p>
            <a:pPr>
              <a:lnSpc>
                <a:spcPct val="100000"/>
              </a:lnSpc>
              <a:tabLst>
                <a:tab algn="l" pos="685800"/>
              </a:tabLst>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Zetmeel wordt opgeslagen in </a:t>
            </a:r>
            <a:r>
              <a:rPr b="0" i="1" lang="nl-NL" sz="2000" spc="-1" strike="noStrike">
                <a:solidFill>
                  <a:srgbClr val="000000"/>
                </a:solidFill>
                <a:latin typeface="Calibri"/>
                <a:ea typeface="DejaVu Sans"/>
              </a:rPr>
              <a:t>plastiden</a:t>
            </a:r>
            <a:r>
              <a:rPr b="0" lang="nl-NL" sz="2000" spc="-1" strike="noStrike">
                <a:solidFill>
                  <a:srgbClr val="000000"/>
                </a:solidFill>
                <a:latin typeface="Calibri"/>
                <a:ea typeface="DejaVu Sans"/>
              </a:rPr>
              <a:t> (bv. chloroplasten).</a:t>
            </a:r>
            <a:endParaRPr b="0" lang="nl-NL" sz="2000" spc="-1" strike="noStrike">
              <a:latin typeface="Arial"/>
            </a:endParaRPr>
          </a:p>
          <a:p>
            <a:pPr>
              <a:lnSpc>
                <a:spcPct val="100000"/>
              </a:lnSpc>
              <a:tabLst>
                <a:tab algn="l" pos="685800"/>
              </a:tabLst>
            </a:pPr>
            <a:endParaRPr b="0" lang="nl-NL" sz="2000" spc="-1" strike="noStrike">
              <a:latin typeface="Arial"/>
            </a:endParaRPr>
          </a:p>
        </p:txBody>
      </p:sp>
      <p:sp>
        <p:nvSpPr>
          <p:cNvPr id="277" name="CustomShape 5"/>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A86FFC1-236E-4EE6-9F6F-632647728EE5}" type="slidenum">
              <a:rPr b="0" lang="en-US" sz="1200" spc="-1" strike="noStrike">
                <a:solidFill>
                  <a:srgbClr val="8b8b8b"/>
                </a:solidFill>
                <a:latin typeface="Calibri"/>
              </a:rPr>
              <a:t>&lt;number&gt;</a:t>
            </a:fld>
            <a:endParaRPr b="0" lang="nl-NL" sz="1200" spc="-1" strike="noStrike">
              <a:latin typeface="Arial"/>
            </a:endParaRPr>
          </a:p>
        </p:txBody>
      </p:sp>
      <p:pic>
        <p:nvPicPr>
          <p:cNvPr id="278" name="Picture 1" descr=""/>
          <p:cNvPicPr/>
          <p:nvPr/>
        </p:nvPicPr>
        <p:blipFill>
          <a:blip r:embed="rId1"/>
          <a:stretch/>
        </p:blipFill>
        <p:spPr>
          <a:xfrm>
            <a:off x="6023880" y="1052640"/>
            <a:ext cx="4535640" cy="2168640"/>
          </a:xfrm>
          <a:prstGeom prst="rect">
            <a:avLst/>
          </a:prstGeom>
          <a:ln>
            <a:noFill/>
          </a:ln>
        </p:spPr>
      </p:pic>
      <p:pic>
        <p:nvPicPr>
          <p:cNvPr id="279" name="Picture 2" descr=""/>
          <p:cNvPicPr/>
          <p:nvPr/>
        </p:nvPicPr>
        <p:blipFill>
          <a:blip r:embed="rId2"/>
          <a:stretch/>
        </p:blipFill>
        <p:spPr>
          <a:xfrm>
            <a:off x="6167880" y="5097240"/>
            <a:ext cx="4386600" cy="1715400"/>
          </a:xfrm>
          <a:prstGeom prst="rect">
            <a:avLst/>
          </a:prstGeom>
          <a:ln>
            <a:noFill/>
          </a:ln>
        </p:spPr>
      </p:pic>
    </p:spTree>
  </p:cSld>
  <mc:AlternateContent>
    <mc:Choice Requires="p14">
      <p:transition spd="slow" p14:dur="2000"/>
    </mc:Choice>
    <mc:Fallback>
      <p:transition spd="slow"/>
    </mc:Fallback>
  </mc:AlternateContent>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27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27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27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838080" y="365040"/>
            <a:ext cx="10514880" cy="1324800"/>
          </a:xfrm>
          <a:prstGeom prst="rect">
            <a:avLst/>
          </a:prstGeom>
          <a:noFill/>
          <a:ln>
            <a:noFill/>
          </a:ln>
        </p:spPr>
        <p:style>
          <a:lnRef idx="0"/>
          <a:fillRef idx="0"/>
          <a:effectRef idx="0"/>
          <a:fontRef idx="minor"/>
        </p:style>
      </p:sp>
      <p:sp>
        <p:nvSpPr>
          <p:cNvPr id="162" name="CustomShape 2"/>
          <p:cNvSpPr/>
          <p:nvPr/>
        </p:nvSpPr>
        <p:spPr>
          <a:xfrm>
            <a:off x="838080" y="1825560"/>
            <a:ext cx="10514880" cy="4350600"/>
          </a:xfrm>
          <a:prstGeom prst="rect">
            <a:avLst/>
          </a:prstGeom>
          <a:noFill/>
          <a:ln>
            <a:noFill/>
          </a:ln>
        </p:spPr>
        <p:style>
          <a:lnRef idx="0"/>
          <a:fillRef idx="0"/>
          <a:effectRef idx="0"/>
          <a:fontRef idx="minor"/>
        </p:style>
      </p:sp>
      <p:pic>
        <p:nvPicPr>
          <p:cNvPr id="163" name="Picture 3" descr=""/>
          <p:cNvPicPr/>
          <p:nvPr/>
        </p:nvPicPr>
        <p:blipFill>
          <a:blip r:embed="rId1"/>
          <a:srcRect l="56249" t="12440" r="11894" b="17847"/>
          <a:stretch/>
        </p:blipFill>
        <p:spPr>
          <a:xfrm>
            <a:off x="1504800" y="-37440"/>
            <a:ext cx="9181440" cy="692892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1915920" y="268200"/>
            <a:ext cx="5244840" cy="45576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2400" spc="-1" strike="noStrike">
                <a:solidFill>
                  <a:srgbClr val="660033"/>
                </a:solidFill>
                <a:latin typeface="Calibri"/>
                <a:ea typeface="DejaVu Sans"/>
              </a:rPr>
              <a:t>Verschillen tussen zetmeel en glycogeen</a:t>
            </a:r>
            <a:endParaRPr b="0" lang="nl-NL" sz="2400" spc="-1" strike="noStrike">
              <a:latin typeface="Arial"/>
            </a:endParaRPr>
          </a:p>
        </p:txBody>
      </p:sp>
      <p:pic>
        <p:nvPicPr>
          <p:cNvPr id="281" name="Picture 6" descr="05_06StoragePolysacchar_CNL.jpg"/>
          <p:cNvPicPr/>
          <p:nvPr/>
        </p:nvPicPr>
        <p:blipFill>
          <a:blip r:embed="rId1"/>
          <a:stretch/>
        </p:blipFill>
        <p:spPr>
          <a:xfrm>
            <a:off x="2286000" y="1147680"/>
            <a:ext cx="7619400" cy="4561920"/>
          </a:xfrm>
          <a:prstGeom prst="rect">
            <a:avLst/>
          </a:prstGeom>
          <a:ln w="9360">
            <a:noFill/>
          </a:ln>
        </p:spPr>
      </p:pic>
      <p:sp>
        <p:nvSpPr>
          <p:cNvPr id="282" name="CustomShape 2"/>
          <p:cNvSpPr/>
          <p:nvPr/>
        </p:nvSpPr>
        <p:spPr>
          <a:xfrm>
            <a:off x="2963520" y="798480"/>
            <a:ext cx="12110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chloroplast</a:t>
            </a:r>
            <a:endParaRPr b="0" lang="nl-NL" sz="1800" spc="-1" strike="noStrike">
              <a:latin typeface="Arial"/>
            </a:endParaRPr>
          </a:p>
        </p:txBody>
      </p:sp>
      <p:sp>
        <p:nvSpPr>
          <p:cNvPr id="283" name="Line 3"/>
          <p:cNvSpPr/>
          <p:nvPr/>
        </p:nvSpPr>
        <p:spPr>
          <a:xfrm flipH="1">
            <a:off x="2743200" y="5105160"/>
            <a:ext cx="380880" cy="685800"/>
          </a:xfrm>
          <a:prstGeom prst="line">
            <a:avLst/>
          </a:prstGeom>
          <a:ln w="9360">
            <a:solidFill>
              <a:schemeClr val="tx1"/>
            </a:solidFill>
            <a:round/>
            <a:tailEnd len="med" type="triangle" w="med"/>
          </a:ln>
        </p:spPr>
        <p:style>
          <a:lnRef idx="0"/>
          <a:fillRef idx="0"/>
          <a:effectRef idx="0"/>
          <a:fontRef idx="minor"/>
        </p:style>
      </p:sp>
      <p:sp>
        <p:nvSpPr>
          <p:cNvPr id="284" name="Line 4"/>
          <p:cNvSpPr/>
          <p:nvPr/>
        </p:nvSpPr>
        <p:spPr>
          <a:xfrm flipH="1">
            <a:off x="5029200" y="4952880"/>
            <a:ext cx="75960" cy="1066680"/>
          </a:xfrm>
          <a:prstGeom prst="line">
            <a:avLst/>
          </a:prstGeom>
          <a:ln w="9360">
            <a:solidFill>
              <a:schemeClr val="tx1"/>
            </a:solidFill>
            <a:round/>
            <a:tailEnd len="med" type="triangle" w="med"/>
          </a:ln>
        </p:spPr>
        <p:style>
          <a:lnRef idx="0"/>
          <a:fillRef idx="0"/>
          <a:effectRef idx="0"/>
          <a:fontRef idx="minor"/>
        </p:style>
      </p:sp>
      <p:sp>
        <p:nvSpPr>
          <p:cNvPr id="285" name="CustomShape 5"/>
          <p:cNvSpPr/>
          <p:nvPr/>
        </p:nvSpPr>
        <p:spPr>
          <a:xfrm>
            <a:off x="6571440" y="762120"/>
            <a:ext cx="30276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Levercel met glycogeen korrels</a:t>
            </a:r>
            <a:endParaRPr b="0" lang="nl-NL" sz="1800" spc="-1" strike="noStrike">
              <a:latin typeface="Arial"/>
            </a:endParaRPr>
          </a:p>
        </p:txBody>
      </p:sp>
      <p:sp>
        <p:nvSpPr>
          <p:cNvPr id="286" name="CustomShape 6"/>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287" name="CustomShape 7"/>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B5C8807-82F8-4E8A-9499-865A9B7FC234}" type="slidenum">
              <a:rPr b="0" lang="en-US" sz="1200" spc="-1" strike="noStrike">
                <a:solidFill>
                  <a:srgbClr val="8b8b8b"/>
                </a:solidFill>
                <a:latin typeface="Calibri"/>
              </a:rPr>
              <a:t>&lt;number&gt;</a:t>
            </a:fld>
            <a:endParaRPr b="0" lang="nl-NL" sz="1200" spc="-1" strike="noStrike">
              <a:latin typeface="Arial"/>
            </a:endParaRPr>
          </a:p>
        </p:txBody>
      </p:sp>
      <p:sp>
        <p:nvSpPr>
          <p:cNvPr id="288" name="CustomShape 8"/>
          <p:cNvSpPr/>
          <p:nvPr/>
        </p:nvSpPr>
        <p:spPr>
          <a:xfrm>
            <a:off x="2212920" y="5867280"/>
            <a:ext cx="79632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400" spc="-1" strike="noStrike">
                <a:solidFill>
                  <a:srgbClr val="000000"/>
                </a:solidFill>
                <a:latin typeface="Calibri"/>
                <a:ea typeface="DejaVu Sans"/>
              </a:rPr>
              <a:t>amylose</a:t>
            </a:r>
            <a:endParaRPr b="0" lang="nl-NL" sz="1400" spc="-1" strike="noStrike">
              <a:latin typeface="Arial"/>
            </a:endParaRPr>
          </a:p>
        </p:txBody>
      </p:sp>
      <p:sp>
        <p:nvSpPr>
          <p:cNvPr id="289" name="CustomShape 9"/>
          <p:cNvSpPr/>
          <p:nvPr/>
        </p:nvSpPr>
        <p:spPr>
          <a:xfrm>
            <a:off x="4196160" y="6093000"/>
            <a:ext cx="118512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400" spc="-1" strike="noStrike">
                <a:solidFill>
                  <a:srgbClr val="000000"/>
                </a:solidFill>
                <a:latin typeface="Calibri"/>
                <a:ea typeface="DejaVu Sans"/>
              </a:rPr>
              <a:t>amylopectine</a:t>
            </a:r>
            <a:endParaRPr b="0" lang="nl-NL" sz="1400" spc="-1" strike="noStrike">
              <a:latin typeface="Arial"/>
            </a:endParaRPr>
          </a:p>
        </p:txBody>
      </p:sp>
      <p:sp>
        <p:nvSpPr>
          <p:cNvPr id="290" name="CustomShape 10"/>
          <p:cNvSpPr/>
          <p:nvPr/>
        </p:nvSpPr>
        <p:spPr>
          <a:xfrm>
            <a:off x="7322040" y="5791320"/>
            <a:ext cx="197604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400" spc="-1" strike="noStrike">
                <a:solidFill>
                  <a:srgbClr val="000000"/>
                </a:solidFill>
                <a:latin typeface="Calibri"/>
                <a:ea typeface="DejaVu Sans"/>
              </a:rPr>
              <a:t>Glycogeen: sterk vertakt</a:t>
            </a:r>
            <a:endParaRPr b="0" lang="nl-NL"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1905120" y="380880"/>
            <a:ext cx="8533800" cy="13096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2000" spc="-1" strike="noStrike">
                <a:solidFill>
                  <a:srgbClr val="0000ff"/>
                </a:solidFill>
                <a:latin typeface="Calibri"/>
                <a:ea typeface="DejaVu Sans"/>
              </a:rPr>
              <a:t>Polysacchariden</a:t>
            </a:r>
            <a:endParaRPr b="0" lang="nl-NL" sz="2000" spc="-1" strike="noStrike">
              <a:latin typeface="Arial"/>
            </a:endParaRPr>
          </a:p>
          <a:p>
            <a:pPr>
              <a:lnSpc>
                <a:spcPct val="100000"/>
              </a:lnSpc>
            </a:pPr>
            <a:endParaRPr b="0" lang="nl-NL" sz="2000" spc="-1" strike="noStrike">
              <a:latin typeface="Arial"/>
            </a:endParaRPr>
          </a:p>
          <a:p>
            <a:pPr marL="216000" indent="-215640">
              <a:lnSpc>
                <a:spcPct val="100000"/>
              </a:lnSpc>
              <a:buClr>
                <a:srgbClr val="660033"/>
              </a:buClr>
              <a:buFont typeface="Wingdings" charset="2"/>
              <a:buChar char=""/>
            </a:pPr>
            <a:r>
              <a:rPr b="1" lang="nl-NL" sz="2000" spc="-1" strike="noStrike">
                <a:solidFill>
                  <a:srgbClr val="660033"/>
                </a:solidFill>
                <a:latin typeface="Calibri"/>
                <a:ea typeface="DejaVu Sans"/>
              </a:rPr>
              <a:t> </a:t>
            </a:r>
            <a:r>
              <a:rPr b="1" lang="nl-NL" sz="2000" spc="-1" strike="noStrike">
                <a:solidFill>
                  <a:srgbClr val="660033"/>
                </a:solidFill>
                <a:latin typeface="Calibri"/>
                <a:ea typeface="DejaVu Sans"/>
              </a:rPr>
              <a:t>Als structuur voor de cel</a:t>
            </a:r>
            <a:endParaRPr b="0" lang="nl-NL" sz="2000" spc="-1" strike="noStrike">
              <a:latin typeface="Arial"/>
            </a:endParaRPr>
          </a:p>
          <a:p>
            <a:pPr>
              <a:lnSpc>
                <a:spcPct val="100000"/>
              </a:lnSpc>
            </a:pPr>
            <a:endParaRPr b="0" lang="nl-NL" sz="2000" spc="-1" strike="noStrike">
              <a:latin typeface="Arial"/>
            </a:endParaRPr>
          </a:p>
        </p:txBody>
      </p:sp>
      <p:sp>
        <p:nvSpPr>
          <p:cNvPr id="292" name="CustomShape 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293" name="CustomShape 3"/>
          <p:cNvSpPr/>
          <p:nvPr/>
        </p:nvSpPr>
        <p:spPr>
          <a:xfrm>
            <a:off x="1954080" y="1340640"/>
            <a:ext cx="8533800" cy="13096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2000" spc="-1" strike="noStrike" u="sng">
                <a:solidFill>
                  <a:srgbClr val="000000"/>
                </a:solidFill>
                <a:uFillTx/>
                <a:latin typeface="Calibri"/>
                <a:ea typeface="DejaVu Sans"/>
              </a:rPr>
              <a:t>In planten:</a:t>
            </a:r>
            <a:endParaRPr b="0" lang="nl-NL" sz="2000" spc="-1" strike="noStrike">
              <a:latin typeface="Arial"/>
            </a:endParaRPr>
          </a:p>
          <a:p>
            <a:pPr>
              <a:lnSpc>
                <a:spcPct val="100000"/>
              </a:lnSpc>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Cellulose: component van de celwand.</a:t>
            </a:r>
            <a:endParaRPr b="0" lang="nl-NL" sz="2000" spc="-1" strike="noStrike">
              <a:latin typeface="Arial"/>
            </a:endParaRPr>
          </a:p>
          <a:p>
            <a:pPr>
              <a:lnSpc>
                <a:spcPct val="100000"/>
              </a:lnSpc>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Structuur van cellulose: </a:t>
            </a:r>
            <a:r>
              <a:rPr b="0" lang="el-GR" sz="2000" spc="-1" strike="noStrike">
                <a:solidFill>
                  <a:srgbClr val="000000"/>
                </a:solidFill>
                <a:latin typeface="Calibri"/>
                <a:ea typeface="DejaVu Sans"/>
              </a:rPr>
              <a:t>β</a:t>
            </a:r>
            <a:r>
              <a:rPr b="0" lang="nl-NL" sz="2000" spc="-1" strike="noStrike">
                <a:solidFill>
                  <a:srgbClr val="000000"/>
                </a:solidFill>
                <a:latin typeface="Calibri"/>
                <a:ea typeface="DejaVu Sans"/>
              </a:rPr>
              <a:t>1,4 link van </a:t>
            </a:r>
            <a:r>
              <a:rPr b="0" lang="nl-NL" sz="2000" spc="-1" strike="noStrike" u="sng">
                <a:solidFill>
                  <a:srgbClr val="000000"/>
                </a:solidFill>
                <a:uFillTx/>
                <a:latin typeface="Calibri"/>
                <a:ea typeface="DejaVu Sans"/>
              </a:rPr>
              <a:t>glucose</a:t>
            </a:r>
            <a:r>
              <a:rPr b="0" lang="nl-NL" sz="2000" spc="-1" strike="noStrike">
                <a:solidFill>
                  <a:srgbClr val="000000"/>
                </a:solidFill>
                <a:latin typeface="Calibri"/>
                <a:ea typeface="DejaVu Sans"/>
              </a:rPr>
              <a:t> monomeren</a:t>
            </a:r>
            <a:endParaRPr b="0" lang="nl-NL" sz="2000" spc="-1" strike="noStrike">
              <a:latin typeface="Arial"/>
            </a:endParaRPr>
          </a:p>
          <a:p>
            <a:pPr>
              <a:lnSpc>
                <a:spcPct val="100000"/>
              </a:lnSpc>
            </a:pPr>
            <a:endParaRPr b="0" lang="nl-NL" sz="2000" spc="-1" strike="noStrike">
              <a:latin typeface="Arial"/>
            </a:endParaRPr>
          </a:p>
        </p:txBody>
      </p:sp>
      <p:sp>
        <p:nvSpPr>
          <p:cNvPr id="294"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B168AC7-D33B-4C13-A28E-8627FE85BFE5}" type="slidenum">
              <a:rPr b="0" lang="en-US" sz="1200" spc="-1" strike="noStrike">
                <a:solidFill>
                  <a:srgbClr val="8b8b8b"/>
                </a:solidFill>
                <a:latin typeface="Calibri"/>
              </a:rPr>
              <a:t>&lt;number&gt;</a:t>
            </a:fld>
            <a:endParaRPr b="0" lang="nl-NL" sz="1200" spc="-1" strike="noStrike">
              <a:latin typeface="Arial"/>
            </a:endParaRPr>
          </a:p>
        </p:txBody>
      </p:sp>
      <p:pic>
        <p:nvPicPr>
          <p:cNvPr id="295" name="Picture 3" descr=""/>
          <p:cNvPicPr/>
          <p:nvPr/>
        </p:nvPicPr>
        <p:blipFill>
          <a:blip r:embed="rId1"/>
          <a:stretch/>
        </p:blipFill>
        <p:spPr>
          <a:xfrm>
            <a:off x="1927440" y="2493000"/>
            <a:ext cx="7320600" cy="2166480"/>
          </a:xfrm>
          <a:prstGeom prst="rect">
            <a:avLst/>
          </a:prstGeom>
          <a:ln>
            <a:noFill/>
          </a:ln>
        </p:spPr>
      </p:pic>
      <p:sp>
        <p:nvSpPr>
          <p:cNvPr id="296" name="CustomShape 5"/>
          <p:cNvSpPr/>
          <p:nvPr/>
        </p:nvSpPr>
        <p:spPr>
          <a:xfrm>
            <a:off x="1703520" y="4860000"/>
            <a:ext cx="3428280" cy="201024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u="sng">
                <a:solidFill>
                  <a:srgbClr val="000000"/>
                </a:solidFill>
                <a:uFillTx/>
                <a:latin typeface="Calibri"/>
                <a:ea typeface="DejaVu Sans"/>
              </a:rPr>
              <a:t>Afbraak:</a:t>
            </a:r>
            <a:endParaRPr b="0" lang="nl-NL" sz="1800" spc="-1" strike="noStrike">
              <a:latin typeface="Arial"/>
            </a:endParaRPr>
          </a:p>
          <a:p>
            <a:pPr>
              <a:lnSpc>
                <a:spcPct val="100000"/>
              </a:lnSpc>
            </a:pPr>
            <a:r>
              <a:rPr b="0" lang="el-GR" sz="1800" spc="-1" strike="noStrike">
                <a:solidFill>
                  <a:srgbClr val="000000"/>
                </a:solidFill>
                <a:latin typeface="Calibri"/>
                <a:ea typeface="DejaVu Sans"/>
              </a:rPr>
              <a:t>β</a:t>
            </a:r>
            <a:r>
              <a:rPr b="0" lang="nl-NL" sz="1800" spc="-1" strike="noStrike">
                <a:solidFill>
                  <a:srgbClr val="000000"/>
                </a:solidFill>
                <a:latin typeface="Calibri"/>
                <a:ea typeface="DejaVu Sans"/>
              </a:rPr>
              <a:t> 1,4: Niet mogelijk door menselijke enzymen (of dieren)!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u="sng">
                <a:solidFill>
                  <a:srgbClr val="000000"/>
                </a:solidFill>
                <a:uFillTx/>
                <a:latin typeface="Calibri"/>
                <a:ea typeface="DejaVu Sans"/>
              </a:rPr>
              <a:t>Schimmels:</a:t>
            </a:r>
            <a:endParaRPr b="0" lang="nl-NL" sz="1800" spc="-1" strike="noStrike">
              <a:latin typeface="Arial"/>
            </a:endParaRPr>
          </a:p>
          <a:p>
            <a:pPr>
              <a:lnSpc>
                <a:spcPct val="100000"/>
              </a:lnSpc>
            </a:pPr>
            <a:r>
              <a:rPr b="0" lang="nl-NL" sz="1800" spc="-1" strike="noStrike">
                <a:solidFill>
                  <a:srgbClr val="000000"/>
                </a:solidFill>
                <a:latin typeface="Calibri"/>
                <a:ea typeface="DejaVu Sans"/>
              </a:rPr>
              <a:t>Nodig voor het afbreken van de cellulose celwand </a:t>
            </a:r>
            <a:r>
              <a:rPr b="0" lang="nl-NL" sz="1800" spc="-1" strike="noStrike">
                <a:solidFill>
                  <a:srgbClr val="000000"/>
                </a:solidFill>
                <a:latin typeface="Wingdings"/>
                <a:ea typeface="DejaVu Sans"/>
              </a:rPr>
              <a:t></a:t>
            </a:r>
            <a:r>
              <a:rPr b="0" lang="nl-NL" sz="1800" spc="-1" strike="noStrike">
                <a:solidFill>
                  <a:srgbClr val="000000"/>
                </a:solidFill>
                <a:latin typeface="Calibri"/>
                <a:ea typeface="DejaVu Sans"/>
              </a:rPr>
              <a:t> recycling!!</a:t>
            </a:r>
            <a:endParaRPr b="0" lang="nl-NL" sz="1800" spc="-1" strike="noStrike">
              <a:latin typeface="Arial"/>
            </a:endParaRPr>
          </a:p>
        </p:txBody>
      </p:sp>
      <p:grpSp>
        <p:nvGrpSpPr>
          <p:cNvPr id="297" name="Group 6"/>
          <p:cNvGrpSpPr/>
          <p:nvPr/>
        </p:nvGrpSpPr>
        <p:grpSpPr>
          <a:xfrm>
            <a:off x="5447880" y="5041080"/>
            <a:ext cx="4661640" cy="1685160"/>
            <a:chOff x="5447880" y="5041080"/>
            <a:chExt cx="4661640" cy="1685160"/>
          </a:xfrm>
        </p:grpSpPr>
        <p:grpSp>
          <p:nvGrpSpPr>
            <p:cNvPr id="298" name="Group 7"/>
            <p:cNvGrpSpPr/>
            <p:nvPr/>
          </p:nvGrpSpPr>
          <p:grpSpPr>
            <a:xfrm>
              <a:off x="5447880" y="5041080"/>
              <a:ext cx="4661640" cy="1685160"/>
              <a:chOff x="5447880" y="5041080"/>
              <a:chExt cx="4661640" cy="1685160"/>
            </a:xfrm>
          </p:grpSpPr>
          <p:sp>
            <p:nvSpPr>
              <p:cNvPr id="299" name="CustomShape 8"/>
              <p:cNvSpPr/>
              <p:nvPr/>
            </p:nvSpPr>
            <p:spPr>
              <a:xfrm>
                <a:off x="5447880" y="5760720"/>
                <a:ext cx="2195640" cy="53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pic>
            <p:nvPicPr>
              <p:cNvPr id="300" name="Picture 2" descr="http://www.ditisbiotechnologie.nl/typo3temp/pics/00d8b413f1.jpg"/>
              <p:cNvPicPr/>
              <p:nvPr/>
            </p:nvPicPr>
            <p:blipFill>
              <a:blip r:embed="rId2"/>
              <a:stretch/>
            </p:blipFill>
            <p:spPr>
              <a:xfrm>
                <a:off x="7824240" y="5041080"/>
                <a:ext cx="2285280" cy="1685160"/>
              </a:xfrm>
              <a:prstGeom prst="rect">
                <a:avLst/>
              </a:prstGeom>
              <a:ln>
                <a:noFill/>
              </a:ln>
            </p:spPr>
          </p:pic>
          <p:sp>
            <p:nvSpPr>
              <p:cNvPr id="301" name="CustomShape 9"/>
              <p:cNvSpPr/>
              <p:nvPr/>
            </p:nvSpPr>
            <p:spPr>
              <a:xfrm flipV="1">
                <a:off x="7473600" y="5659920"/>
                <a:ext cx="2222280" cy="365400"/>
              </a:xfrm>
              <a:custGeom>
                <a:avLst/>
                <a:gdLst/>
                <a:ahLst/>
                <a:rect l="l" t="t" r="r" b="b"/>
                <a:pathLst>
                  <a:path w="21600" h="21600">
                    <a:moveTo>
                      <a:pt x="0" y="0"/>
                    </a:moveTo>
                    <a:lnTo>
                      <a:pt x="21600" y="21600"/>
                    </a:lnTo>
                  </a:path>
                </a:pathLst>
              </a:custGeom>
              <a:noFill/>
              <a:ln w="38160">
                <a:solidFill>
                  <a:srgbClr val="ff0000"/>
                </a:solidFill>
                <a:tailEnd len="med" type="arrow" w="med"/>
              </a:ln>
            </p:spPr>
            <p:style>
              <a:lnRef idx="1">
                <a:schemeClr val="accent1"/>
              </a:lnRef>
              <a:fillRef idx="0">
                <a:schemeClr val="accent1"/>
              </a:fillRef>
              <a:effectRef idx="0">
                <a:schemeClr val="accent1"/>
              </a:effectRef>
              <a:fontRef idx="minor"/>
            </p:style>
          </p:sp>
        </p:grpSp>
        <p:sp>
          <p:nvSpPr>
            <p:cNvPr id="302" name="CustomShape 10"/>
            <p:cNvSpPr/>
            <p:nvPr/>
          </p:nvSpPr>
          <p:spPr>
            <a:xfrm>
              <a:off x="5547600" y="5565600"/>
              <a:ext cx="1913400" cy="912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000000"/>
                  </a:solidFill>
                  <a:uFillTx/>
                  <a:latin typeface="Calibri"/>
                  <a:ea typeface="DejaVu Sans"/>
                </a:rPr>
                <a:t>Koeien</a:t>
              </a:r>
              <a:r>
                <a:rPr b="0" lang="en-US" sz="1800" spc="-1" strike="noStrike">
                  <a:solidFill>
                    <a:srgbClr val="000000"/>
                  </a:solidFill>
                  <a:latin typeface="Calibri"/>
                  <a:ea typeface="DejaVu Sans"/>
                </a:rPr>
                <a:t> </a:t>
              </a:r>
              <a:r>
                <a:rPr b="0" lang="en-US" sz="1800" spc="-1" strike="noStrike">
                  <a:solidFill>
                    <a:srgbClr val="000000"/>
                  </a:solidFill>
                  <a:latin typeface="Wingdings"/>
                  <a:ea typeface="DejaVu Sans"/>
                </a:rPr>
                <a:t></a:t>
              </a:r>
              <a:r>
                <a:rPr b="0" lang="en-US" sz="1800" spc="-1" strike="noStrike">
                  <a:solidFill>
                    <a:srgbClr val="000000"/>
                  </a:solidFill>
                  <a:latin typeface="Calibri"/>
                  <a:ea typeface="DejaVu Sans"/>
                </a:rPr>
                <a:t> </a:t>
              </a:r>
              <a:endParaRPr b="0" lang="nl-NL" sz="1800" spc="-1" strike="noStrike">
                <a:latin typeface="Arial"/>
              </a:endParaRPr>
            </a:p>
            <a:p>
              <a:pPr>
                <a:lnSpc>
                  <a:spcPct val="100000"/>
                </a:lnSpc>
              </a:pPr>
              <a:r>
                <a:rPr b="0" lang="en-US" sz="1800" spc="-1" strike="noStrike">
                  <a:solidFill>
                    <a:srgbClr val="000000"/>
                  </a:solidFill>
                  <a:latin typeface="Calibri"/>
                  <a:ea typeface="DejaVu Sans"/>
                </a:rPr>
                <a:t>speciale bacteriën </a:t>
              </a:r>
              <a:endParaRPr b="0" lang="nl-NL" sz="1800" spc="-1" strike="noStrike">
                <a:latin typeface="Arial"/>
              </a:endParaRPr>
            </a:p>
            <a:p>
              <a:pPr>
                <a:lnSpc>
                  <a:spcPct val="100000"/>
                </a:lnSpc>
              </a:pPr>
              <a:r>
                <a:rPr b="0" lang="en-US" sz="1800" spc="-1" strike="noStrike">
                  <a:solidFill>
                    <a:srgbClr val="000000"/>
                  </a:solidFill>
                  <a:latin typeface="Calibri"/>
                  <a:ea typeface="DejaVu Sans"/>
                </a:rPr>
                <a:t>in pens</a:t>
              </a:r>
              <a:endParaRPr b="0" lang="nl-NL" sz="1800" spc="-1" strike="noStrike">
                <a:latin typeface="Arial"/>
              </a:endParaRPr>
            </a:p>
          </p:txBody>
        </p:sp>
      </p:grpSp>
    </p:spTree>
  </p:cSld>
  <mc:AlternateContent>
    <mc:Choice Requires="p14">
      <p:transition spd="slow" p14:dur="2000"/>
    </mc:Choice>
    <mc:Fallback>
      <p:transition spd="slow"/>
    </mc:Fallback>
  </mc:AlternateContent>
  <p:timing>
    <p:tnLst>
      <p:par>
        <p:cTn id="105" dur="indefinite" restart="never" nodeType="tmRoot">
          <p:childTnLst>
            <p:seq>
              <p:cTn id="106" dur="indefinite" nodeType="mainSeq">
                <p:childTnLst>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29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2093040" y="230040"/>
            <a:ext cx="6726240" cy="45576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2400" spc="-1" strike="noStrike">
                <a:solidFill>
                  <a:srgbClr val="660033"/>
                </a:solidFill>
                <a:latin typeface="Calibri"/>
                <a:ea typeface="DejaVu Sans"/>
              </a:rPr>
              <a:t>Verschillen tussen zetmeel (α1,4) en cellulose (β1,4)</a:t>
            </a:r>
            <a:endParaRPr b="0" lang="nl-NL" sz="2400" spc="-1" strike="noStrike">
              <a:latin typeface="Arial"/>
            </a:endParaRPr>
          </a:p>
        </p:txBody>
      </p:sp>
      <p:pic>
        <p:nvPicPr>
          <p:cNvPr id="304" name="Picture 7" descr="05_07StarchCelluloseStruc_L.jpg"/>
          <p:cNvPicPr/>
          <p:nvPr/>
        </p:nvPicPr>
        <p:blipFill>
          <a:blip r:embed="rId1"/>
          <a:stretch/>
        </p:blipFill>
        <p:spPr>
          <a:xfrm>
            <a:off x="2743200" y="762120"/>
            <a:ext cx="4853880" cy="5942880"/>
          </a:xfrm>
          <a:prstGeom prst="rect">
            <a:avLst/>
          </a:prstGeom>
          <a:ln w="9360">
            <a:noFill/>
          </a:ln>
        </p:spPr>
      </p:pic>
      <p:sp>
        <p:nvSpPr>
          <p:cNvPr id="305" name="CustomShape 2"/>
          <p:cNvSpPr/>
          <p:nvPr/>
        </p:nvSpPr>
        <p:spPr>
          <a:xfrm>
            <a:off x="7554240" y="3962520"/>
            <a:ext cx="2406960" cy="76068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660033"/>
              </a:buClr>
              <a:buFont typeface="Wingdings" charset="2"/>
              <a:buChar char=""/>
            </a:pPr>
            <a:r>
              <a:rPr b="1" lang="nl-NL" sz="2400" spc="-1" strike="noStrike">
                <a:solidFill>
                  <a:srgbClr val="660033"/>
                </a:solidFill>
                <a:latin typeface="Calibri"/>
                <a:ea typeface="DejaVu Sans"/>
              </a:rPr>
              <a:t> </a:t>
            </a:r>
            <a:r>
              <a:rPr b="1" lang="nl-NL" sz="2400" spc="-1" strike="noStrike">
                <a:solidFill>
                  <a:srgbClr val="660033"/>
                </a:solidFill>
                <a:latin typeface="Calibri"/>
                <a:ea typeface="DejaVu Sans"/>
              </a:rPr>
              <a:t>Zetmeel (α1,4)</a:t>
            </a:r>
            <a:endParaRPr b="0" lang="nl-NL" sz="2400" spc="-1" strike="noStrike">
              <a:latin typeface="Arial"/>
            </a:endParaRPr>
          </a:p>
          <a:p>
            <a:pPr>
              <a:lnSpc>
                <a:spcPct val="100000"/>
              </a:lnSpc>
            </a:pPr>
            <a:r>
              <a:rPr b="1" lang="nl-NL" sz="2000" spc="-1" strike="noStrike">
                <a:solidFill>
                  <a:srgbClr val="660033"/>
                </a:solidFill>
                <a:latin typeface="Calibri"/>
                <a:ea typeface="DejaVu Sans"/>
              </a:rPr>
              <a:t>      </a:t>
            </a:r>
            <a:r>
              <a:rPr b="1" lang="nl-NL" sz="2000" spc="-1" strike="noStrike">
                <a:solidFill>
                  <a:srgbClr val="660033"/>
                </a:solidFill>
                <a:latin typeface="Calibri"/>
                <a:ea typeface="DejaVu Sans"/>
              </a:rPr>
              <a:t>Structuur: Helix</a:t>
            </a:r>
            <a:endParaRPr b="0" lang="nl-NL" sz="2000" spc="-1" strike="noStrike">
              <a:latin typeface="Arial"/>
            </a:endParaRPr>
          </a:p>
        </p:txBody>
      </p:sp>
      <p:sp>
        <p:nvSpPr>
          <p:cNvPr id="306" name="CustomShape 3"/>
          <p:cNvSpPr/>
          <p:nvPr/>
        </p:nvSpPr>
        <p:spPr>
          <a:xfrm>
            <a:off x="7554240" y="5562720"/>
            <a:ext cx="2507760" cy="106596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660033"/>
              </a:buClr>
              <a:buFont typeface="Wingdings" charset="2"/>
              <a:buChar char=""/>
            </a:pPr>
            <a:r>
              <a:rPr b="1" lang="nl-NL" sz="2400" spc="-1" strike="noStrike">
                <a:solidFill>
                  <a:srgbClr val="660033"/>
                </a:solidFill>
                <a:latin typeface="Calibri"/>
                <a:ea typeface="DejaVu Sans"/>
              </a:rPr>
              <a:t> </a:t>
            </a:r>
            <a:r>
              <a:rPr b="1" lang="nl-NL" sz="2400" spc="-1" strike="noStrike">
                <a:solidFill>
                  <a:srgbClr val="660033"/>
                </a:solidFill>
                <a:latin typeface="Calibri"/>
                <a:ea typeface="DejaVu Sans"/>
              </a:rPr>
              <a:t>Cellulose (β1,4)</a:t>
            </a:r>
            <a:endParaRPr b="0" lang="nl-NL" sz="2400" spc="-1" strike="noStrike">
              <a:latin typeface="Arial"/>
            </a:endParaRPr>
          </a:p>
          <a:p>
            <a:pPr>
              <a:lnSpc>
                <a:spcPct val="100000"/>
              </a:lnSpc>
            </a:pPr>
            <a:r>
              <a:rPr b="1" lang="nl-NL" sz="2000" spc="-1" strike="noStrike">
                <a:solidFill>
                  <a:srgbClr val="660033"/>
                </a:solidFill>
                <a:latin typeface="Calibri"/>
                <a:ea typeface="DejaVu Sans"/>
              </a:rPr>
              <a:t>      </a:t>
            </a:r>
            <a:r>
              <a:rPr b="1" lang="nl-NL" sz="2000" spc="-1" strike="noStrike">
                <a:solidFill>
                  <a:srgbClr val="660033"/>
                </a:solidFill>
                <a:latin typeface="Calibri"/>
                <a:ea typeface="DejaVu Sans"/>
              </a:rPr>
              <a:t>Structuur: Plat</a:t>
            </a:r>
            <a:endParaRPr b="0" lang="nl-NL" sz="2000" spc="-1" strike="noStrike">
              <a:latin typeface="Arial"/>
            </a:endParaRPr>
          </a:p>
          <a:p>
            <a:pPr>
              <a:lnSpc>
                <a:spcPct val="100000"/>
              </a:lnSpc>
            </a:pPr>
            <a:endParaRPr b="0" lang="nl-NL" sz="2000" spc="-1" strike="noStrike">
              <a:latin typeface="Arial"/>
            </a:endParaRPr>
          </a:p>
        </p:txBody>
      </p:sp>
      <p:sp>
        <p:nvSpPr>
          <p:cNvPr id="307" name="CustomShape 4"/>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308" name="CustomShape 5"/>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B6D9882-F522-4E2F-8637-EF1F40DF7E67}"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1"/>
          <p:cNvSpPr/>
          <p:nvPr/>
        </p:nvSpPr>
        <p:spPr>
          <a:xfrm>
            <a:off x="1905120" y="380880"/>
            <a:ext cx="8533800" cy="13096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2000" spc="-1" strike="noStrike">
                <a:solidFill>
                  <a:srgbClr val="0000ff"/>
                </a:solidFill>
                <a:latin typeface="Calibri"/>
                <a:ea typeface="DejaVu Sans"/>
              </a:rPr>
              <a:t>Polysacchariden</a:t>
            </a:r>
            <a:endParaRPr b="0" lang="nl-NL" sz="2000" spc="-1" strike="noStrike">
              <a:latin typeface="Arial"/>
            </a:endParaRPr>
          </a:p>
          <a:p>
            <a:pPr>
              <a:lnSpc>
                <a:spcPct val="100000"/>
              </a:lnSpc>
            </a:pPr>
            <a:endParaRPr b="0" lang="nl-NL" sz="2000" spc="-1" strike="noStrike">
              <a:latin typeface="Arial"/>
            </a:endParaRPr>
          </a:p>
          <a:p>
            <a:pPr marL="216000" indent="-215640">
              <a:lnSpc>
                <a:spcPct val="100000"/>
              </a:lnSpc>
              <a:buClr>
                <a:srgbClr val="660033"/>
              </a:buClr>
              <a:buFont typeface="Wingdings" charset="2"/>
              <a:buChar char=""/>
            </a:pPr>
            <a:r>
              <a:rPr b="1" lang="nl-NL" sz="2000" spc="-1" strike="noStrike">
                <a:solidFill>
                  <a:srgbClr val="660033"/>
                </a:solidFill>
                <a:latin typeface="Calibri"/>
                <a:ea typeface="DejaVu Sans"/>
              </a:rPr>
              <a:t> </a:t>
            </a:r>
            <a:r>
              <a:rPr b="1" lang="nl-NL" sz="2000" spc="-1" strike="noStrike">
                <a:solidFill>
                  <a:srgbClr val="660033"/>
                </a:solidFill>
                <a:latin typeface="Calibri"/>
                <a:ea typeface="DejaVu Sans"/>
              </a:rPr>
              <a:t>Als structuur voor de cel</a:t>
            </a:r>
            <a:endParaRPr b="0" lang="nl-NL" sz="2000" spc="-1" strike="noStrike">
              <a:latin typeface="Arial"/>
            </a:endParaRPr>
          </a:p>
          <a:p>
            <a:pPr>
              <a:lnSpc>
                <a:spcPct val="100000"/>
              </a:lnSpc>
            </a:pPr>
            <a:endParaRPr b="0" lang="nl-NL" sz="2000" spc="-1" strike="noStrike">
              <a:latin typeface="Arial"/>
            </a:endParaRPr>
          </a:p>
        </p:txBody>
      </p:sp>
      <p:sp>
        <p:nvSpPr>
          <p:cNvPr id="310" name="CustomShape 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311" name="CustomShape 3"/>
          <p:cNvSpPr/>
          <p:nvPr/>
        </p:nvSpPr>
        <p:spPr>
          <a:xfrm>
            <a:off x="1954080" y="1340640"/>
            <a:ext cx="8533800" cy="13096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2000" spc="-1" strike="noStrike" u="sng">
                <a:solidFill>
                  <a:srgbClr val="000000"/>
                </a:solidFill>
                <a:uFillTx/>
                <a:latin typeface="Calibri"/>
                <a:ea typeface="DejaVu Sans"/>
              </a:rPr>
              <a:t>In planten:</a:t>
            </a:r>
            <a:endParaRPr b="0" lang="nl-NL" sz="2000" spc="-1" strike="noStrike">
              <a:latin typeface="Arial"/>
            </a:endParaRPr>
          </a:p>
          <a:p>
            <a:pPr>
              <a:lnSpc>
                <a:spcPct val="100000"/>
              </a:lnSpc>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Cellulose: component van de celwand.</a:t>
            </a:r>
            <a:endParaRPr b="0" lang="nl-NL" sz="2000" spc="-1" strike="noStrike">
              <a:latin typeface="Arial"/>
            </a:endParaRPr>
          </a:p>
          <a:p>
            <a:pPr>
              <a:lnSpc>
                <a:spcPct val="100000"/>
              </a:lnSpc>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Structuur van cellulose: </a:t>
            </a:r>
            <a:r>
              <a:rPr b="0" lang="el-GR" sz="2000" spc="-1" strike="noStrike">
                <a:solidFill>
                  <a:srgbClr val="000000"/>
                </a:solidFill>
                <a:latin typeface="Calibri"/>
                <a:ea typeface="DejaVu Sans"/>
              </a:rPr>
              <a:t>β</a:t>
            </a:r>
            <a:r>
              <a:rPr b="0" lang="nl-NL" sz="2000" spc="-1" strike="noStrike">
                <a:solidFill>
                  <a:srgbClr val="000000"/>
                </a:solidFill>
                <a:latin typeface="Calibri"/>
                <a:ea typeface="DejaVu Sans"/>
              </a:rPr>
              <a:t>1,4 link van </a:t>
            </a:r>
            <a:r>
              <a:rPr b="0" lang="nl-NL" sz="2000" spc="-1" strike="noStrike" u="sng">
                <a:solidFill>
                  <a:srgbClr val="000000"/>
                </a:solidFill>
                <a:uFillTx/>
                <a:latin typeface="Calibri"/>
                <a:ea typeface="DejaVu Sans"/>
              </a:rPr>
              <a:t>glucose</a:t>
            </a:r>
            <a:r>
              <a:rPr b="0" lang="nl-NL" sz="2000" spc="-1" strike="noStrike">
                <a:solidFill>
                  <a:srgbClr val="000000"/>
                </a:solidFill>
                <a:latin typeface="Calibri"/>
                <a:ea typeface="DejaVu Sans"/>
              </a:rPr>
              <a:t> monomeren</a:t>
            </a:r>
            <a:endParaRPr b="0" lang="nl-NL" sz="2000" spc="-1" strike="noStrike">
              <a:latin typeface="Arial"/>
            </a:endParaRPr>
          </a:p>
          <a:p>
            <a:pPr>
              <a:lnSpc>
                <a:spcPct val="100000"/>
              </a:lnSpc>
            </a:pPr>
            <a:endParaRPr b="0" lang="nl-NL" sz="2000" spc="-1" strike="noStrike">
              <a:latin typeface="Arial"/>
            </a:endParaRPr>
          </a:p>
        </p:txBody>
      </p:sp>
      <p:sp>
        <p:nvSpPr>
          <p:cNvPr id="312"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C40ED7A-D9E1-4CE5-8618-2FA18F565F02}" type="slidenum">
              <a:rPr b="0" lang="en-US" sz="1200" spc="-1" strike="noStrike">
                <a:solidFill>
                  <a:srgbClr val="8b8b8b"/>
                </a:solidFill>
                <a:latin typeface="Calibri"/>
              </a:rPr>
              <a:t>&lt;number&gt;</a:t>
            </a:fld>
            <a:endParaRPr b="0" lang="nl-NL" sz="1200" spc="-1" strike="noStrike">
              <a:latin typeface="Arial"/>
            </a:endParaRPr>
          </a:p>
        </p:txBody>
      </p:sp>
      <p:pic>
        <p:nvPicPr>
          <p:cNvPr id="313" name="Picture 3" descr=""/>
          <p:cNvPicPr/>
          <p:nvPr/>
        </p:nvPicPr>
        <p:blipFill>
          <a:blip r:embed="rId1"/>
          <a:stretch/>
        </p:blipFill>
        <p:spPr>
          <a:xfrm>
            <a:off x="1927440" y="2493000"/>
            <a:ext cx="7320600" cy="2166480"/>
          </a:xfrm>
          <a:prstGeom prst="rect">
            <a:avLst/>
          </a:prstGeom>
          <a:ln>
            <a:noFill/>
          </a:ln>
        </p:spPr>
      </p:pic>
      <p:sp>
        <p:nvSpPr>
          <p:cNvPr id="314" name="CustomShape 5"/>
          <p:cNvSpPr/>
          <p:nvPr/>
        </p:nvSpPr>
        <p:spPr>
          <a:xfrm>
            <a:off x="1703520" y="4860000"/>
            <a:ext cx="3428280" cy="201024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u="sng">
                <a:solidFill>
                  <a:srgbClr val="000000"/>
                </a:solidFill>
                <a:uFillTx/>
                <a:latin typeface="Calibri"/>
                <a:ea typeface="DejaVu Sans"/>
              </a:rPr>
              <a:t>Afbraak:</a:t>
            </a:r>
            <a:endParaRPr b="0" lang="nl-NL" sz="1800" spc="-1" strike="noStrike">
              <a:latin typeface="Arial"/>
            </a:endParaRPr>
          </a:p>
          <a:p>
            <a:pPr>
              <a:lnSpc>
                <a:spcPct val="100000"/>
              </a:lnSpc>
            </a:pPr>
            <a:r>
              <a:rPr b="0" lang="el-GR" sz="1800" spc="-1" strike="noStrike">
                <a:solidFill>
                  <a:srgbClr val="000000"/>
                </a:solidFill>
                <a:latin typeface="Calibri"/>
                <a:ea typeface="DejaVu Sans"/>
              </a:rPr>
              <a:t>β</a:t>
            </a:r>
            <a:r>
              <a:rPr b="0" lang="nl-NL" sz="1800" spc="-1" strike="noStrike">
                <a:solidFill>
                  <a:srgbClr val="000000"/>
                </a:solidFill>
                <a:latin typeface="Calibri"/>
                <a:ea typeface="DejaVu Sans"/>
              </a:rPr>
              <a:t> 1,4: Niet mogelijk door menselijke enzymen (of dieren)!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u="sng">
                <a:solidFill>
                  <a:srgbClr val="000000"/>
                </a:solidFill>
                <a:uFillTx/>
                <a:latin typeface="Calibri"/>
                <a:ea typeface="DejaVu Sans"/>
              </a:rPr>
              <a:t>Schimmels:</a:t>
            </a:r>
            <a:endParaRPr b="0" lang="nl-NL" sz="1800" spc="-1" strike="noStrike">
              <a:latin typeface="Arial"/>
            </a:endParaRPr>
          </a:p>
          <a:p>
            <a:pPr>
              <a:lnSpc>
                <a:spcPct val="100000"/>
              </a:lnSpc>
            </a:pPr>
            <a:r>
              <a:rPr b="0" lang="nl-NL" sz="1800" spc="-1" strike="noStrike">
                <a:solidFill>
                  <a:srgbClr val="000000"/>
                </a:solidFill>
                <a:latin typeface="Calibri"/>
                <a:ea typeface="DejaVu Sans"/>
              </a:rPr>
              <a:t>Nodig voor het afbreken van de cellulose celwand </a:t>
            </a:r>
            <a:r>
              <a:rPr b="0" lang="nl-NL" sz="1800" spc="-1" strike="noStrike">
                <a:solidFill>
                  <a:srgbClr val="000000"/>
                </a:solidFill>
                <a:latin typeface="Wingdings"/>
                <a:ea typeface="DejaVu Sans"/>
              </a:rPr>
              <a:t></a:t>
            </a:r>
            <a:r>
              <a:rPr b="0" lang="nl-NL" sz="1800" spc="-1" strike="noStrike">
                <a:solidFill>
                  <a:srgbClr val="000000"/>
                </a:solidFill>
                <a:latin typeface="Calibri"/>
                <a:ea typeface="DejaVu Sans"/>
              </a:rPr>
              <a:t> recycling!!</a:t>
            </a:r>
            <a:endParaRPr b="0" lang="nl-NL" sz="1800" spc="-1" strike="noStrike">
              <a:latin typeface="Arial"/>
            </a:endParaRPr>
          </a:p>
        </p:txBody>
      </p:sp>
      <p:grpSp>
        <p:nvGrpSpPr>
          <p:cNvPr id="315" name="Group 6"/>
          <p:cNvGrpSpPr/>
          <p:nvPr/>
        </p:nvGrpSpPr>
        <p:grpSpPr>
          <a:xfrm>
            <a:off x="5447880" y="5041080"/>
            <a:ext cx="4661640" cy="1685160"/>
            <a:chOff x="5447880" y="5041080"/>
            <a:chExt cx="4661640" cy="1685160"/>
          </a:xfrm>
        </p:grpSpPr>
        <p:grpSp>
          <p:nvGrpSpPr>
            <p:cNvPr id="316" name="Group 7"/>
            <p:cNvGrpSpPr/>
            <p:nvPr/>
          </p:nvGrpSpPr>
          <p:grpSpPr>
            <a:xfrm>
              <a:off x="5447880" y="5041080"/>
              <a:ext cx="4661640" cy="1685160"/>
              <a:chOff x="5447880" y="5041080"/>
              <a:chExt cx="4661640" cy="1685160"/>
            </a:xfrm>
          </p:grpSpPr>
          <p:sp>
            <p:nvSpPr>
              <p:cNvPr id="317" name="CustomShape 8"/>
              <p:cNvSpPr/>
              <p:nvPr/>
            </p:nvSpPr>
            <p:spPr>
              <a:xfrm>
                <a:off x="5447880" y="5760720"/>
                <a:ext cx="2195640" cy="53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pic>
            <p:nvPicPr>
              <p:cNvPr id="318" name="Picture 2" descr="http://www.ditisbiotechnologie.nl/typo3temp/pics/00d8b413f1.jpg"/>
              <p:cNvPicPr/>
              <p:nvPr/>
            </p:nvPicPr>
            <p:blipFill>
              <a:blip r:embed="rId2"/>
              <a:stretch/>
            </p:blipFill>
            <p:spPr>
              <a:xfrm>
                <a:off x="7824240" y="5041080"/>
                <a:ext cx="2285280" cy="1685160"/>
              </a:xfrm>
              <a:prstGeom prst="rect">
                <a:avLst/>
              </a:prstGeom>
              <a:ln>
                <a:noFill/>
              </a:ln>
            </p:spPr>
          </p:pic>
          <p:sp>
            <p:nvSpPr>
              <p:cNvPr id="319" name="CustomShape 9"/>
              <p:cNvSpPr/>
              <p:nvPr/>
            </p:nvSpPr>
            <p:spPr>
              <a:xfrm flipV="1">
                <a:off x="7473600" y="5659920"/>
                <a:ext cx="2222280" cy="365400"/>
              </a:xfrm>
              <a:custGeom>
                <a:avLst/>
                <a:gdLst/>
                <a:ahLst/>
                <a:rect l="l" t="t" r="r" b="b"/>
                <a:pathLst>
                  <a:path w="21600" h="21600">
                    <a:moveTo>
                      <a:pt x="0" y="0"/>
                    </a:moveTo>
                    <a:lnTo>
                      <a:pt x="21600" y="21600"/>
                    </a:lnTo>
                  </a:path>
                </a:pathLst>
              </a:custGeom>
              <a:noFill/>
              <a:ln w="38160">
                <a:solidFill>
                  <a:srgbClr val="ff0000"/>
                </a:solidFill>
                <a:tailEnd len="med" type="arrow" w="med"/>
              </a:ln>
            </p:spPr>
            <p:style>
              <a:lnRef idx="1">
                <a:schemeClr val="accent1"/>
              </a:lnRef>
              <a:fillRef idx="0">
                <a:schemeClr val="accent1"/>
              </a:fillRef>
              <a:effectRef idx="0">
                <a:schemeClr val="accent1"/>
              </a:effectRef>
              <a:fontRef idx="minor"/>
            </p:style>
          </p:sp>
        </p:grpSp>
        <p:sp>
          <p:nvSpPr>
            <p:cNvPr id="320" name="CustomShape 10"/>
            <p:cNvSpPr/>
            <p:nvPr/>
          </p:nvSpPr>
          <p:spPr>
            <a:xfrm>
              <a:off x="5547600" y="5565600"/>
              <a:ext cx="1913400" cy="912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000000"/>
                  </a:solidFill>
                  <a:uFillTx/>
                  <a:latin typeface="Calibri"/>
                  <a:ea typeface="DejaVu Sans"/>
                </a:rPr>
                <a:t>Koeien</a:t>
              </a:r>
              <a:r>
                <a:rPr b="0" lang="en-US" sz="1800" spc="-1" strike="noStrike">
                  <a:solidFill>
                    <a:srgbClr val="000000"/>
                  </a:solidFill>
                  <a:latin typeface="Calibri"/>
                  <a:ea typeface="DejaVu Sans"/>
                </a:rPr>
                <a:t> </a:t>
              </a:r>
              <a:r>
                <a:rPr b="0" lang="en-US" sz="1800" spc="-1" strike="noStrike">
                  <a:solidFill>
                    <a:srgbClr val="000000"/>
                  </a:solidFill>
                  <a:latin typeface="Wingdings"/>
                  <a:ea typeface="DejaVu Sans"/>
                </a:rPr>
                <a:t></a:t>
              </a:r>
              <a:r>
                <a:rPr b="0" lang="en-US" sz="1800" spc="-1" strike="noStrike">
                  <a:solidFill>
                    <a:srgbClr val="000000"/>
                  </a:solidFill>
                  <a:latin typeface="Calibri"/>
                  <a:ea typeface="DejaVu Sans"/>
                </a:rPr>
                <a:t> </a:t>
              </a:r>
              <a:endParaRPr b="0" lang="nl-NL" sz="1800" spc="-1" strike="noStrike">
                <a:latin typeface="Arial"/>
              </a:endParaRPr>
            </a:p>
            <a:p>
              <a:pPr>
                <a:lnSpc>
                  <a:spcPct val="100000"/>
                </a:lnSpc>
              </a:pPr>
              <a:r>
                <a:rPr b="0" lang="en-US" sz="1800" spc="-1" strike="noStrike">
                  <a:solidFill>
                    <a:srgbClr val="000000"/>
                  </a:solidFill>
                  <a:latin typeface="Calibri"/>
                  <a:ea typeface="DejaVu Sans"/>
                </a:rPr>
                <a:t>speciale bacteriën </a:t>
              </a:r>
              <a:endParaRPr b="0" lang="nl-NL" sz="1800" spc="-1" strike="noStrike">
                <a:latin typeface="Arial"/>
              </a:endParaRPr>
            </a:p>
            <a:p>
              <a:pPr>
                <a:lnSpc>
                  <a:spcPct val="100000"/>
                </a:lnSpc>
              </a:pPr>
              <a:r>
                <a:rPr b="0" lang="en-US" sz="1800" spc="-1" strike="noStrike">
                  <a:solidFill>
                    <a:srgbClr val="000000"/>
                  </a:solidFill>
                  <a:latin typeface="Calibri"/>
                  <a:ea typeface="DejaVu Sans"/>
                </a:rPr>
                <a:t>in pens</a:t>
              </a:r>
              <a:endParaRPr b="0" lang="nl-NL" sz="1800" spc="-1" strike="noStrike">
                <a:latin typeface="Arial"/>
              </a:endParaRPr>
            </a:p>
          </p:txBody>
        </p:sp>
      </p:grpSp>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childTnLst>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31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1905120" y="380880"/>
            <a:ext cx="8533800" cy="13096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2000" spc="-1" strike="noStrike">
                <a:solidFill>
                  <a:srgbClr val="0000ff"/>
                </a:solidFill>
                <a:latin typeface="Calibri"/>
                <a:ea typeface="DejaVu Sans"/>
              </a:rPr>
              <a:t>Polysacchariden</a:t>
            </a:r>
            <a:endParaRPr b="0" lang="nl-NL" sz="2000" spc="-1" strike="noStrike">
              <a:latin typeface="Arial"/>
            </a:endParaRPr>
          </a:p>
          <a:p>
            <a:pPr>
              <a:lnSpc>
                <a:spcPct val="100000"/>
              </a:lnSpc>
            </a:pPr>
            <a:endParaRPr b="0" lang="nl-NL" sz="2000" spc="-1" strike="noStrike">
              <a:latin typeface="Arial"/>
            </a:endParaRPr>
          </a:p>
          <a:p>
            <a:pPr marL="216000" indent="-215640">
              <a:lnSpc>
                <a:spcPct val="100000"/>
              </a:lnSpc>
              <a:buClr>
                <a:srgbClr val="660033"/>
              </a:buClr>
              <a:buFont typeface="Wingdings" charset="2"/>
              <a:buChar char=""/>
            </a:pPr>
            <a:r>
              <a:rPr b="1" lang="nl-NL" sz="2000" spc="-1" strike="noStrike">
                <a:solidFill>
                  <a:srgbClr val="660033"/>
                </a:solidFill>
                <a:latin typeface="Calibri"/>
                <a:ea typeface="DejaVu Sans"/>
              </a:rPr>
              <a:t> </a:t>
            </a:r>
            <a:r>
              <a:rPr b="1" lang="nl-NL" sz="2000" spc="-1" strike="noStrike">
                <a:solidFill>
                  <a:srgbClr val="660033"/>
                </a:solidFill>
                <a:latin typeface="Calibri"/>
                <a:ea typeface="DejaVu Sans"/>
              </a:rPr>
              <a:t>Als structuur voor de cel</a:t>
            </a:r>
            <a:endParaRPr b="0" lang="nl-NL" sz="2000" spc="-1" strike="noStrike">
              <a:latin typeface="Arial"/>
            </a:endParaRPr>
          </a:p>
          <a:p>
            <a:pPr>
              <a:lnSpc>
                <a:spcPct val="100000"/>
              </a:lnSpc>
            </a:pPr>
            <a:endParaRPr b="0" lang="nl-NL" sz="2000" spc="-1" strike="noStrike">
              <a:latin typeface="Arial"/>
            </a:endParaRPr>
          </a:p>
        </p:txBody>
      </p:sp>
      <p:sp>
        <p:nvSpPr>
          <p:cNvPr id="322" name="CustomShape 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ff0000"/>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323" name="CustomShape 3"/>
          <p:cNvSpPr/>
          <p:nvPr/>
        </p:nvSpPr>
        <p:spPr>
          <a:xfrm>
            <a:off x="1931760" y="1556640"/>
            <a:ext cx="8533800" cy="222444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en-US" sz="2000" spc="-1" strike="noStrike" u="sng">
                <a:solidFill>
                  <a:srgbClr val="000000"/>
                </a:solidFill>
                <a:uFillTx/>
                <a:latin typeface="Calibri"/>
                <a:ea typeface="DejaVu Sans"/>
              </a:rPr>
              <a:t>Bij dieren:</a:t>
            </a:r>
            <a:endParaRPr b="0" lang="nl-NL" sz="2000" spc="-1" strike="noStrike">
              <a:latin typeface="Arial"/>
            </a:endParaRPr>
          </a:p>
          <a:p>
            <a:pPr>
              <a:lnSpc>
                <a:spcPct val="100000"/>
              </a:lnSpc>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Chitine: Aanwezig in bv. Insecten </a:t>
            </a:r>
            <a:endParaRPr b="0" lang="nl-NL" sz="2000" spc="-1" strike="noStrike">
              <a:latin typeface="Arial"/>
            </a:endParaRPr>
          </a:p>
          <a:p>
            <a:pPr>
              <a:lnSpc>
                <a:spcPct val="100000"/>
              </a:lnSpc>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Nodig voor het maken van het exoskelet.</a:t>
            </a:r>
            <a:endParaRPr b="0" lang="nl-NL" sz="2000" spc="-1" strike="noStrike">
              <a:latin typeface="Arial"/>
            </a:endParaRPr>
          </a:p>
          <a:p>
            <a:pPr>
              <a:lnSpc>
                <a:spcPct val="100000"/>
              </a:lnSpc>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(β1,4 koppelingen van </a:t>
            </a:r>
            <a:r>
              <a:rPr b="0" lang="nl-NL" sz="2000" spc="-1" strike="noStrike" u="sng">
                <a:solidFill>
                  <a:srgbClr val="000000"/>
                </a:solidFill>
                <a:uFillTx/>
                <a:latin typeface="Calibri"/>
                <a:ea typeface="DejaVu Sans"/>
              </a:rPr>
              <a:t>glucose</a:t>
            </a:r>
            <a:r>
              <a:rPr b="0" lang="nl-NL" sz="2000" spc="-1" strike="noStrike">
                <a:solidFill>
                  <a:srgbClr val="000000"/>
                </a:solidFill>
                <a:latin typeface="Calibri"/>
                <a:ea typeface="DejaVu Sans"/>
              </a:rPr>
              <a:t> monomeren</a:t>
            </a:r>
            <a:endParaRPr b="0" lang="nl-NL" sz="2000" spc="-1" strike="noStrike">
              <a:latin typeface="Arial"/>
            </a:endParaRPr>
          </a:p>
          <a:p>
            <a:pPr>
              <a:lnSpc>
                <a:spcPct val="100000"/>
              </a:lnSpc>
            </a:pPr>
            <a:r>
              <a:rPr b="0" lang="nl-NL" sz="2000" spc="-1" strike="noStrike">
                <a:solidFill>
                  <a:srgbClr val="000000"/>
                </a:solidFill>
                <a:latin typeface="Calibri"/>
                <a:ea typeface="DejaVu Sans"/>
              </a:rPr>
              <a:t>    </a:t>
            </a:r>
            <a:r>
              <a:rPr b="0" lang="nl-NL" sz="2000" spc="-1" strike="noStrike">
                <a:solidFill>
                  <a:srgbClr val="000000"/>
                </a:solidFill>
                <a:latin typeface="Calibri"/>
                <a:ea typeface="DejaVu Sans"/>
              </a:rPr>
              <a:t>met stikstof-aanhangsel)</a:t>
            </a:r>
            <a:endParaRPr b="0" lang="nl-NL" sz="2000" spc="-1" strike="noStrike">
              <a:latin typeface="Arial"/>
            </a:endParaRPr>
          </a:p>
          <a:p>
            <a:pPr>
              <a:lnSpc>
                <a:spcPct val="100000"/>
              </a:lnSpc>
            </a:pPr>
            <a:endParaRPr b="0" lang="nl-NL" sz="2000" spc="-1" strike="noStrike">
              <a:latin typeface="Arial"/>
            </a:endParaRPr>
          </a:p>
          <a:p>
            <a:pPr>
              <a:lnSpc>
                <a:spcPct val="100000"/>
              </a:lnSpc>
            </a:pPr>
            <a:endParaRPr b="0" lang="nl-NL" sz="2000" spc="-1" strike="noStrike">
              <a:latin typeface="Arial"/>
            </a:endParaRPr>
          </a:p>
        </p:txBody>
      </p:sp>
      <p:sp>
        <p:nvSpPr>
          <p:cNvPr id="324"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E2C9ADE-DE0D-47BE-AE87-609D73F09FF5}" type="slidenum">
              <a:rPr b="0" lang="en-US" sz="1200" spc="-1" strike="noStrike">
                <a:solidFill>
                  <a:srgbClr val="8b8b8b"/>
                </a:solidFill>
                <a:latin typeface="Calibri"/>
              </a:rPr>
              <a:t>&lt;number&gt;</a:t>
            </a:fld>
            <a:endParaRPr b="0" lang="nl-NL" sz="1200" spc="-1" strike="noStrike">
              <a:latin typeface="Arial"/>
            </a:endParaRPr>
          </a:p>
        </p:txBody>
      </p:sp>
      <p:pic>
        <p:nvPicPr>
          <p:cNvPr id="325" name="Picture 1" descr=""/>
          <p:cNvPicPr/>
          <p:nvPr/>
        </p:nvPicPr>
        <p:blipFill>
          <a:blip r:embed="rId1"/>
          <a:stretch/>
        </p:blipFill>
        <p:spPr>
          <a:xfrm>
            <a:off x="2495520" y="3294360"/>
            <a:ext cx="3123360" cy="3035160"/>
          </a:xfrm>
          <a:prstGeom prst="rect">
            <a:avLst/>
          </a:prstGeom>
          <a:ln>
            <a:noFill/>
          </a:ln>
        </p:spPr>
      </p:pic>
      <p:pic>
        <p:nvPicPr>
          <p:cNvPr id="326" name="Picture 2" descr=""/>
          <p:cNvPicPr/>
          <p:nvPr/>
        </p:nvPicPr>
        <p:blipFill>
          <a:blip r:embed="rId2"/>
          <a:stretch/>
        </p:blipFill>
        <p:spPr>
          <a:xfrm>
            <a:off x="7557840" y="1062360"/>
            <a:ext cx="2880720" cy="49842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2E6DBB7-2C35-49EF-AEDA-5193097D9596}" type="slidenum">
              <a:rPr b="0" lang="en-US" sz="1200" spc="-1" strike="noStrike">
                <a:solidFill>
                  <a:srgbClr val="8b8b8b"/>
                </a:solidFill>
                <a:latin typeface="Calibri"/>
              </a:rPr>
              <a:t>&lt;number&gt;</a:t>
            </a:fld>
            <a:endParaRPr b="0" lang="nl-NL" sz="1200" spc="-1" strike="noStrike">
              <a:latin typeface="Arial"/>
            </a:endParaRPr>
          </a:p>
        </p:txBody>
      </p:sp>
      <p:sp>
        <p:nvSpPr>
          <p:cNvPr id="328" name="CustomShape 2"/>
          <p:cNvSpPr/>
          <p:nvPr/>
        </p:nvSpPr>
        <p:spPr>
          <a:xfrm>
            <a:off x="2100240" y="1523880"/>
            <a:ext cx="7527960" cy="1461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Cellulose stimuleert uitscheiden van mucus (slijm) in epitheelcellen darm</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DejaVu Sans"/>
              </a:rPr>
              <a:t>Cellulose houdt water vast, waardoor het geen “harde bal” wordt in de darmen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DejaVu Sans"/>
              </a:rPr>
              <a:t>Cellulose “schuurt” de darmwand en kan hiermee oude cellen verwijderen</a:t>
            </a:r>
            <a:endParaRPr b="0" lang="nl-NL" sz="1800" spc="-1" strike="noStrike">
              <a:latin typeface="Arial"/>
            </a:endParaRPr>
          </a:p>
        </p:txBody>
      </p:sp>
      <p:sp>
        <p:nvSpPr>
          <p:cNvPr id="329" name="CustomShape 3"/>
          <p:cNvSpPr/>
          <p:nvPr/>
        </p:nvSpPr>
        <p:spPr>
          <a:xfrm>
            <a:off x="1828800" y="101160"/>
            <a:ext cx="8533800" cy="106488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Toch zijn onverteerbare planten polysacchariden gezond. Waarom?</a:t>
            </a:r>
            <a:endParaRPr b="0" lang="nl-NL" sz="3200" spc="-1" strike="noStrike">
              <a:latin typeface="Arial"/>
            </a:endParaRPr>
          </a:p>
        </p:txBody>
      </p:sp>
      <p:sp>
        <p:nvSpPr>
          <p:cNvPr id="330" name="CustomShape 4"/>
          <p:cNvSpPr/>
          <p:nvPr/>
        </p:nvSpPr>
        <p:spPr>
          <a:xfrm>
            <a:off x="2057400" y="4191120"/>
            <a:ext cx="8152560" cy="1461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nl-NL" sz="2400" spc="-1" strike="noStrike">
                <a:solidFill>
                  <a:srgbClr val="000000"/>
                </a:solidFill>
                <a:latin typeface="Calibri"/>
                <a:ea typeface="DejaVu Sans"/>
              </a:rPr>
              <a:t>Onderzoek naar onverteerbare planten polysacchariden (prebiotica) is hot!</a:t>
            </a:r>
            <a:endParaRPr b="0" lang="nl-NL" sz="2400" spc="-1" strike="noStrike">
              <a:latin typeface="Arial"/>
            </a:endParaRPr>
          </a:p>
          <a:p>
            <a:pPr algn="ctr">
              <a:lnSpc>
                <a:spcPct val="100000"/>
              </a:lnSpc>
            </a:pPr>
            <a:endParaRPr b="0" lang="nl-NL" sz="2400" spc="-1" strike="noStrike">
              <a:latin typeface="Arial"/>
            </a:endParaRPr>
          </a:p>
          <a:p>
            <a:pPr algn="ctr">
              <a:lnSpc>
                <a:spcPct val="100000"/>
              </a:lnSpc>
            </a:pPr>
            <a:r>
              <a:rPr b="0" lang="nl-NL" sz="1800" spc="-1" strike="noStrike">
                <a:solidFill>
                  <a:srgbClr val="000000"/>
                </a:solidFill>
                <a:latin typeface="Calibri"/>
                <a:ea typeface="DejaVu Sans"/>
              </a:rPr>
              <a:t>Ze lijken gunstige effecten te hebben, maar hoe dit precies werkt is nog onbekend</a:t>
            </a:r>
            <a:endParaRPr b="0" lang="nl-NL" sz="1800" spc="-1" strike="noStrike">
              <a:latin typeface="Arial"/>
            </a:endParaRPr>
          </a:p>
        </p:txBody>
      </p:sp>
      <p:sp>
        <p:nvSpPr>
          <p:cNvPr id="331" name="CustomShape 5"/>
          <p:cNvSpPr/>
          <p:nvPr/>
        </p:nvSpPr>
        <p:spPr>
          <a:xfrm>
            <a:off x="2063520" y="6229080"/>
            <a:ext cx="806400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(Richtlijn volwassenen: 30 tot 40 gram voedingsvezel per dag)</a:t>
            </a:r>
            <a:endParaRPr b="0" lang="nl-NL" sz="1800" spc="-1" strike="noStrike">
              <a:latin typeface="Arial"/>
            </a:endParaRPr>
          </a:p>
        </p:txBody>
      </p:sp>
    </p:spTree>
  </p:cSld>
  <mc:AlternateContent>
    <mc:Choice Requires="p14">
      <p:transition spd="slow" p14:dur="2000"/>
    </mc:Choice>
    <mc:Fallback>
      <p:transition spd="slow"/>
    </mc:Fallback>
  </mc:AlternateContent>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1862280" y="0"/>
            <a:ext cx="55148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563c1"/>
                </a:solidFill>
                <a:latin typeface="Calibri"/>
                <a:ea typeface="DejaVu Sans"/>
              </a:rPr>
              <a:t>Opdracht: Vul onderstaande schema over koolhydraten in</a:t>
            </a:r>
            <a:endParaRPr b="0" lang="nl-NL" sz="1800" spc="-1" strike="noStrike">
              <a:latin typeface="Arial"/>
            </a:endParaRPr>
          </a:p>
        </p:txBody>
      </p:sp>
      <p:sp>
        <p:nvSpPr>
          <p:cNvPr id="333" name="CustomShape 2"/>
          <p:cNvSpPr/>
          <p:nvPr/>
        </p:nvSpPr>
        <p:spPr>
          <a:xfrm>
            <a:off x="4495680" y="609480"/>
            <a:ext cx="2513880" cy="380160"/>
          </a:xfrm>
          <a:prstGeom prst="rect">
            <a:avLst/>
          </a:prstGeom>
          <a:solidFill>
            <a:schemeClr val="bg1"/>
          </a:solidFill>
          <a:ln w="9360">
            <a:solidFill>
              <a:schemeClr val="tx1"/>
            </a:solidFill>
            <a:miter/>
          </a:ln>
        </p:spPr>
        <p:style>
          <a:lnRef idx="0"/>
          <a:fillRef idx="0"/>
          <a:effectRef idx="0"/>
          <a:fontRef idx="minor"/>
        </p:style>
      </p:sp>
      <p:sp>
        <p:nvSpPr>
          <p:cNvPr id="334" name="CustomShape 3"/>
          <p:cNvSpPr/>
          <p:nvPr/>
        </p:nvSpPr>
        <p:spPr>
          <a:xfrm>
            <a:off x="4495680" y="3048120"/>
            <a:ext cx="1904400" cy="380160"/>
          </a:xfrm>
          <a:prstGeom prst="rect">
            <a:avLst/>
          </a:prstGeom>
          <a:solidFill>
            <a:schemeClr val="bg1"/>
          </a:solidFill>
          <a:ln w="9360">
            <a:solidFill>
              <a:schemeClr val="tx1"/>
            </a:solidFill>
            <a:miter/>
          </a:ln>
        </p:spPr>
        <p:style>
          <a:lnRef idx="0"/>
          <a:fillRef idx="0"/>
          <a:effectRef idx="0"/>
          <a:fontRef idx="minor"/>
        </p:style>
      </p:sp>
      <p:sp>
        <p:nvSpPr>
          <p:cNvPr id="335" name="CustomShape 4"/>
          <p:cNvSpPr/>
          <p:nvPr/>
        </p:nvSpPr>
        <p:spPr>
          <a:xfrm>
            <a:off x="2743200" y="5029200"/>
            <a:ext cx="1447200" cy="380160"/>
          </a:xfrm>
          <a:prstGeom prst="rect">
            <a:avLst/>
          </a:prstGeom>
          <a:solidFill>
            <a:schemeClr val="bg1"/>
          </a:solidFill>
          <a:ln w="9360">
            <a:solidFill>
              <a:schemeClr val="tx1"/>
            </a:solidFill>
            <a:miter/>
          </a:ln>
        </p:spPr>
        <p:style>
          <a:lnRef idx="0"/>
          <a:fillRef idx="0"/>
          <a:effectRef idx="0"/>
          <a:fontRef idx="minor"/>
        </p:style>
      </p:sp>
      <p:sp>
        <p:nvSpPr>
          <p:cNvPr id="336" name="CustomShape 5"/>
          <p:cNvSpPr/>
          <p:nvPr/>
        </p:nvSpPr>
        <p:spPr>
          <a:xfrm>
            <a:off x="3809880" y="4114800"/>
            <a:ext cx="1447200" cy="380160"/>
          </a:xfrm>
          <a:prstGeom prst="rect">
            <a:avLst/>
          </a:prstGeom>
          <a:solidFill>
            <a:schemeClr val="bg1"/>
          </a:solidFill>
          <a:ln w="9360">
            <a:solidFill>
              <a:schemeClr val="tx1"/>
            </a:solidFill>
            <a:miter/>
          </a:ln>
        </p:spPr>
        <p:style>
          <a:lnRef idx="0"/>
          <a:fillRef idx="0"/>
          <a:effectRef idx="0"/>
          <a:fontRef idx="minor"/>
        </p:style>
      </p:sp>
      <p:sp>
        <p:nvSpPr>
          <p:cNvPr id="337" name="CustomShape 6"/>
          <p:cNvSpPr/>
          <p:nvPr/>
        </p:nvSpPr>
        <p:spPr>
          <a:xfrm>
            <a:off x="1981080" y="4114800"/>
            <a:ext cx="1447200" cy="380160"/>
          </a:xfrm>
          <a:prstGeom prst="rect">
            <a:avLst/>
          </a:prstGeom>
          <a:solidFill>
            <a:schemeClr val="bg1"/>
          </a:solidFill>
          <a:ln w="9360">
            <a:solidFill>
              <a:schemeClr val="tx1"/>
            </a:solidFill>
            <a:miter/>
          </a:ln>
        </p:spPr>
        <p:style>
          <a:lnRef idx="0"/>
          <a:fillRef idx="0"/>
          <a:effectRef idx="0"/>
          <a:fontRef idx="minor"/>
        </p:style>
      </p:sp>
      <p:sp>
        <p:nvSpPr>
          <p:cNvPr id="338" name="CustomShape 7"/>
          <p:cNvSpPr/>
          <p:nvPr/>
        </p:nvSpPr>
        <p:spPr>
          <a:xfrm>
            <a:off x="1676520" y="2971800"/>
            <a:ext cx="1447200" cy="380160"/>
          </a:xfrm>
          <a:prstGeom prst="rect">
            <a:avLst/>
          </a:prstGeom>
          <a:solidFill>
            <a:schemeClr val="bg1"/>
          </a:solidFill>
          <a:ln w="9360">
            <a:solidFill>
              <a:schemeClr val="tx1"/>
            </a:solidFill>
            <a:miter/>
          </a:ln>
        </p:spPr>
        <p:style>
          <a:lnRef idx="0"/>
          <a:fillRef idx="0"/>
          <a:effectRef idx="0"/>
          <a:fontRef idx="minor"/>
        </p:style>
      </p:sp>
      <p:sp>
        <p:nvSpPr>
          <p:cNvPr id="339" name="CustomShape 8"/>
          <p:cNvSpPr/>
          <p:nvPr/>
        </p:nvSpPr>
        <p:spPr>
          <a:xfrm>
            <a:off x="8305920" y="1600200"/>
            <a:ext cx="1675800" cy="380160"/>
          </a:xfrm>
          <a:prstGeom prst="rect">
            <a:avLst/>
          </a:prstGeom>
          <a:solidFill>
            <a:schemeClr val="bg1"/>
          </a:solidFill>
          <a:ln w="9360">
            <a:solidFill>
              <a:schemeClr val="tx1"/>
            </a:solidFill>
            <a:miter/>
          </a:ln>
        </p:spPr>
        <p:style>
          <a:lnRef idx="0"/>
          <a:fillRef idx="0"/>
          <a:effectRef idx="0"/>
          <a:fontRef idx="minor"/>
        </p:style>
      </p:sp>
      <p:sp>
        <p:nvSpPr>
          <p:cNvPr id="340" name="CustomShape 9"/>
          <p:cNvSpPr/>
          <p:nvPr/>
        </p:nvSpPr>
        <p:spPr>
          <a:xfrm>
            <a:off x="4876920" y="1600200"/>
            <a:ext cx="1675800" cy="380160"/>
          </a:xfrm>
          <a:prstGeom prst="rect">
            <a:avLst/>
          </a:prstGeom>
          <a:solidFill>
            <a:schemeClr val="bg1"/>
          </a:solidFill>
          <a:ln w="9360">
            <a:solidFill>
              <a:schemeClr val="tx1"/>
            </a:solidFill>
            <a:miter/>
          </a:ln>
        </p:spPr>
        <p:style>
          <a:lnRef idx="0"/>
          <a:fillRef idx="0"/>
          <a:effectRef idx="0"/>
          <a:fontRef idx="minor"/>
        </p:style>
      </p:sp>
      <p:sp>
        <p:nvSpPr>
          <p:cNvPr id="341" name="CustomShape 10"/>
          <p:cNvSpPr/>
          <p:nvPr/>
        </p:nvSpPr>
        <p:spPr>
          <a:xfrm>
            <a:off x="2133720" y="1600200"/>
            <a:ext cx="1904400" cy="380160"/>
          </a:xfrm>
          <a:prstGeom prst="rect">
            <a:avLst/>
          </a:prstGeom>
          <a:solidFill>
            <a:schemeClr val="bg1"/>
          </a:solidFill>
          <a:ln w="9360">
            <a:solidFill>
              <a:schemeClr val="tx1"/>
            </a:solidFill>
            <a:miter/>
          </a:ln>
        </p:spPr>
        <p:style>
          <a:lnRef idx="0"/>
          <a:fillRef idx="0"/>
          <a:effectRef idx="0"/>
          <a:fontRef idx="minor"/>
        </p:style>
      </p:sp>
      <p:sp>
        <p:nvSpPr>
          <p:cNvPr id="342" name="CustomShape 11"/>
          <p:cNvSpPr/>
          <p:nvPr/>
        </p:nvSpPr>
        <p:spPr>
          <a:xfrm>
            <a:off x="7162920" y="3048120"/>
            <a:ext cx="14472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Opslag van energie</a:t>
            </a:r>
            <a:endParaRPr b="0" lang="nl-NL" sz="1200" spc="-1" strike="noStrike">
              <a:latin typeface="Arial"/>
            </a:endParaRPr>
          </a:p>
        </p:txBody>
      </p:sp>
      <p:sp>
        <p:nvSpPr>
          <p:cNvPr id="343" name="CustomShape 12"/>
          <p:cNvSpPr/>
          <p:nvPr/>
        </p:nvSpPr>
        <p:spPr>
          <a:xfrm>
            <a:off x="5029200" y="5105520"/>
            <a:ext cx="913680" cy="380160"/>
          </a:xfrm>
          <a:prstGeom prst="rect">
            <a:avLst/>
          </a:prstGeom>
          <a:solidFill>
            <a:schemeClr val="bg1"/>
          </a:solidFill>
          <a:ln w="9360">
            <a:solidFill>
              <a:schemeClr val="tx1"/>
            </a:solidFill>
            <a:miter/>
          </a:ln>
        </p:spPr>
        <p:style>
          <a:lnRef idx="0"/>
          <a:fillRef idx="0"/>
          <a:effectRef idx="0"/>
          <a:fontRef idx="minor"/>
        </p:style>
      </p:sp>
      <p:sp>
        <p:nvSpPr>
          <p:cNvPr id="344" name="CustomShape 13"/>
          <p:cNvSpPr/>
          <p:nvPr/>
        </p:nvSpPr>
        <p:spPr>
          <a:xfrm>
            <a:off x="8915400" y="3048120"/>
            <a:ext cx="14472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Structurele stoffen</a:t>
            </a:r>
            <a:endParaRPr b="0" lang="nl-NL" sz="1200" spc="-1" strike="noStrike">
              <a:latin typeface="Arial"/>
            </a:endParaRPr>
          </a:p>
        </p:txBody>
      </p:sp>
      <p:sp>
        <p:nvSpPr>
          <p:cNvPr id="345" name="CustomShape 14"/>
          <p:cNvSpPr/>
          <p:nvPr/>
        </p:nvSpPr>
        <p:spPr>
          <a:xfrm>
            <a:off x="6019920" y="2438280"/>
            <a:ext cx="990000" cy="380160"/>
          </a:xfrm>
          <a:prstGeom prst="rect">
            <a:avLst/>
          </a:prstGeom>
          <a:solidFill>
            <a:schemeClr val="bg1"/>
          </a:solidFill>
          <a:ln w="9360">
            <a:solidFill>
              <a:schemeClr val="tx1"/>
            </a:solidFill>
            <a:miter/>
          </a:ln>
        </p:spPr>
        <p:style>
          <a:lnRef idx="0"/>
          <a:fillRef idx="0"/>
          <a:effectRef idx="0"/>
          <a:fontRef idx="minor"/>
        </p:style>
      </p:sp>
      <p:sp>
        <p:nvSpPr>
          <p:cNvPr id="346" name="CustomShape 15"/>
          <p:cNvSpPr/>
          <p:nvPr/>
        </p:nvSpPr>
        <p:spPr>
          <a:xfrm>
            <a:off x="5867280" y="4343400"/>
            <a:ext cx="106596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Calibri"/>
                <a:ea typeface="DejaVu Sans"/>
              </a:rPr>
              <a:t>glycogeen</a:t>
            </a:r>
            <a:endParaRPr b="0" lang="nl-NL" sz="1400" spc="-1" strike="noStrike">
              <a:latin typeface="Arial"/>
            </a:endParaRPr>
          </a:p>
        </p:txBody>
      </p:sp>
      <p:sp>
        <p:nvSpPr>
          <p:cNvPr id="347" name="CustomShape 16"/>
          <p:cNvSpPr/>
          <p:nvPr/>
        </p:nvSpPr>
        <p:spPr>
          <a:xfrm>
            <a:off x="9144000" y="4343400"/>
            <a:ext cx="1218600" cy="380160"/>
          </a:xfrm>
          <a:prstGeom prst="rect">
            <a:avLst/>
          </a:prstGeom>
          <a:solidFill>
            <a:schemeClr val="bg1"/>
          </a:solidFill>
          <a:ln w="9360">
            <a:solidFill>
              <a:schemeClr val="tx1"/>
            </a:solidFill>
            <a:miter/>
          </a:ln>
        </p:spPr>
        <p:style>
          <a:lnRef idx="0"/>
          <a:fillRef idx="0"/>
          <a:effectRef idx="0"/>
          <a:fontRef idx="minor"/>
        </p:style>
      </p:sp>
      <p:sp>
        <p:nvSpPr>
          <p:cNvPr id="348" name="CustomShape 17"/>
          <p:cNvSpPr/>
          <p:nvPr/>
        </p:nvSpPr>
        <p:spPr>
          <a:xfrm>
            <a:off x="8077320" y="4343400"/>
            <a:ext cx="990000" cy="380160"/>
          </a:xfrm>
          <a:prstGeom prst="rect">
            <a:avLst/>
          </a:prstGeom>
          <a:solidFill>
            <a:schemeClr val="bg1"/>
          </a:solidFill>
          <a:ln w="9360">
            <a:solidFill>
              <a:schemeClr val="tx1"/>
            </a:solidFill>
            <a:miter/>
          </a:ln>
        </p:spPr>
        <p:style>
          <a:lnRef idx="0"/>
          <a:fillRef idx="0"/>
          <a:effectRef idx="0"/>
          <a:fontRef idx="minor"/>
        </p:style>
      </p:sp>
      <p:sp>
        <p:nvSpPr>
          <p:cNvPr id="349" name="CustomShape 18"/>
          <p:cNvSpPr/>
          <p:nvPr/>
        </p:nvSpPr>
        <p:spPr>
          <a:xfrm>
            <a:off x="7010280" y="4343400"/>
            <a:ext cx="913680" cy="380160"/>
          </a:xfrm>
          <a:prstGeom prst="rect">
            <a:avLst/>
          </a:prstGeom>
          <a:solidFill>
            <a:schemeClr val="bg1"/>
          </a:solidFill>
          <a:ln w="9360">
            <a:solidFill>
              <a:schemeClr val="tx1"/>
            </a:solidFill>
            <a:miter/>
          </a:ln>
        </p:spPr>
        <p:style>
          <a:lnRef idx="0"/>
          <a:fillRef idx="0"/>
          <a:effectRef idx="0"/>
          <a:fontRef idx="minor"/>
        </p:style>
      </p:sp>
      <p:sp>
        <p:nvSpPr>
          <p:cNvPr id="350" name="CustomShape 19"/>
          <p:cNvSpPr/>
          <p:nvPr/>
        </p:nvSpPr>
        <p:spPr>
          <a:xfrm>
            <a:off x="4885920" y="609480"/>
            <a:ext cx="14151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Koolhydraten</a:t>
            </a:r>
            <a:endParaRPr b="0" lang="nl-NL" sz="1800" spc="-1" strike="noStrike">
              <a:latin typeface="Arial"/>
            </a:endParaRPr>
          </a:p>
        </p:txBody>
      </p:sp>
      <p:sp>
        <p:nvSpPr>
          <p:cNvPr id="351" name="CustomShape 20"/>
          <p:cNvSpPr/>
          <p:nvPr/>
        </p:nvSpPr>
        <p:spPr>
          <a:xfrm>
            <a:off x="4959720" y="1143000"/>
            <a:ext cx="76752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omvatten</a:t>
            </a:r>
            <a:endParaRPr b="0" lang="nl-NL" sz="1200" spc="-1" strike="noStrike">
              <a:latin typeface="Arial"/>
            </a:endParaRPr>
          </a:p>
        </p:txBody>
      </p:sp>
      <p:sp>
        <p:nvSpPr>
          <p:cNvPr id="352" name="Line 21"/>
          <p:cNvSpPr/>
          <p:nvPr/>
        </p:nvSpPr>
        <p:spPr>
          <a:xfrm flipH="1">
            <a:off x="2361960" y="1066680"/>
            <a:ext cx="2057400" cy="380880"/>
          </a:xfrm>
          <a:prstGeom prst="line">
            <a:avLst/>
          </a:prstGeom>
          <a:ln w="9360">
            <a:solidFill>
              <a:schemeClr val="tx1"/>
            </a:solidFill>
            <a:round/>
            <a:tailEnd len="med" type="triangle" w="med"/>
          </a:ln>
        </p:spPr>
        <p:style>
          <a:lnRef idx="0"/>
          <a:fillRef idx="0"/>
          <a:effectRef idx="0"/>
          <a:fontRef idx="minor"/>
        </p:style>
      </p:sp>
      <p:sp>
        <p:nvSpPr>
          <p:cNvPr id="353" name="Line 22"/>
          <p:cNvSpPr/>
          <p:nvPr/>
        </p:nvSpPr>
        <p:spPr>
          <a:xfrm>
            <a:off x="5867280" y="1066680"/>
            <a:ext cx="0" cy="457200"/>
          </a:xfrm>
          <a:prstGeom prst="line">
            <a:avLst/>
          </a:prstGeom>
          <a:ln w="9360">
            <a:solidFill>
              <a:schemeClr val="tx1"/>
            </a:solidFill>
            <a:round/>
            <a:tailEnd len="med" type="triangle" w="med"/>
          </a:ln>
        </p:spPr>
        <p:style>
          <a:lnRef idx="0"/>
          <a:fillRef idx="0"/>
          <a:effectRef idx="0"/>
          <a:fontRef idx="minor"/>
        </p:style>
      </p:sp>
      <p:sp>
        <p:nvSpPr>
          <p:cNvPr id="354" name="Line 23"/>
          <p:cNvSpPr/>
          <p:nvPr/>
        </p:nvSpPr>
        <p:spPr>
          <a:xfrm>
            <a:off x="7162560" y="1143000"/>
            <a:ext cx="1981440" cy="304560"/>
          </a:xfrm>
          <a:prstGeom prst="line">
            <a:avLst/>
          </a:prstGeom>
          <a:ln w="9360">
            <a:solidFill>
              <a:schemeClr val="tx1"/>
            </a:solidFill>
            <a:round/>
            <a:tailEnd len="med" type="triangle" w="med"/>
          </a:ln>
        </p:spPr>
        <p:style>
          <a:lnRef idx="0"/>
          <a:fillRef idx="0"/>
          <a:effectRef idx="0"/>
          <a:fontRef idx="minor"/>
        </p:style>
      </p:sp>
      <p:sp>
        <p:nvSpPr>
          <p:cNvPr id="355" name="Line 24"/>
          <p:cNvSpPr/>
          <p:nvPr/>
        </p:nvSpPr>
        <p:spPr>
          <a:xfrm>
            <a:off x="2819160" y="2133360"/>
            <a:ext cx="0" cy="762120"/>
          </a:xfrm>
          <a:prstGeom prst="line">
            <a:avLst/>
          </a:prstGeom>
          <a:ln w="9360">
            <a:solidFill>
              <a:schemeClr val="tx1"/>
            </a:solidFill>
            <a:round/>
            <a:tailEnd len="med" type="triangle" w="med"/>
          </a:ln>
        </p:spPr>
        <p:style>
          <a:lnRef idx="0"/>
          <a:fillRef idx="0"/>
          <a:effectRef idx="0"/>
          <a:fontRef idx="minor"/>
        </p:style>
      </p:sp>
      <p:sp>
        <p:nvSpPr>
          <p:cNvPr id="356" name="CustomShape 25"/>
          <p:cNvSpPr/>
          <p:nvPr/>
        </p:nvSpPr>
        <p:spPr>
          <a:xfrm>
            <a:off x="3174840" y="3576960"/>
            <a:ext cx="1020600" cy="455040"/>
          </a:xfrm>
          <a:prstGeom prst="rect">
            <a:avLst/>
          </a:prstGeom>
          <a:noFill/>
          <a:ln w="9360">
            <a:noFill/>
          </a:ln>
        </p:spPr>
        <p:style>
          <a:lnRef idx="0"/>
          <a:fillRef idx="0"/>
          <a:effectRef idx="0"/>
          <a:fontRef idx="minor"/>
        </p:style>
        <p:txBody>
          <a:bodyPr wrap="none" lIns="90000" rIns="90000" tIns="45000" bIns="45000">
            <a:spAutoFit/>
          </a:bodyPr>
          <a:p>
            <a:pPr algn="ctr">
              <a:lnSpc>
                <a:spcPct val="100000"/>
              </a:lnSpc>
            </a:pPr>
            <a:r>
              <a:rPr b="0" i="1" lang="en-US" sz="1200" spc="-1" strike="noStrike">
                <a:solidFill>
                  <a:srgbClr val="000000"/>
                </a:solidFill>
                <a:latin typeface="Calibri"/>
                <a:ea typeface="DejaVu Sans"/>
              </a:rPr>
              <a:t>Functioneren </a:t>
            </a:r>
            <a:endParaRPr b="0" lang="nl-NL" sz="1200" spc="-1" strike="noStrike">
              <a:latin typeface="Arial"/>
            </a:endParaRPr>
          </a:p>
          <a:p>
            <a:pPr algn="ctr">
              <a:lnSpc>
                <a:spcPct val="100000"/>
              </a:lnSpc>
            </a:pPr>
            <a:r>
              <a:rPr b="0" i="1" lang="en-US" sz="1200" spc="-1" strike="noStrike">
                <a:solidFill>
                  <a:srgbClr val="000000"/>
                </a:solidFill>
                <a:latin typeface="Calibri"/>
                <a:ea typeface="DejaVu Sans"/>
              </a:rPr>
              <a:t>als</a:t>
            </a:r>
            <a:endParaRPr b="0" lang="nl-NL" sz="1200" spc="-1" strike="noStrike">
              <a:latin typeface="Arial"/>
            </a:endParaRPr>
          </a:p>
        </p:txBody>
      </p:sp>
      <p:sp>
        <p:nvSpPr>
          <p:cNvPr id="357" name="Line 26"/>
          <p:cNvSpPr/>
          <p:nvPr/>
        </p:nvSpPr>
        <p:spPr>
          <a:xfrm flipH="1">
            <a:off x="3124080" y="2057400"/>
            <a:ext cx="380880" cy="1981080"/>
          </a:xfrm>
          <a:prstGeom prst="line">
            <a:avLst/>
          </a:prstGeom>
          <a:ln w="9360">
            <a:solidFill>
              <a:schemeClr val="tx1"/>
            </a:solidFill>
            <a:round/>
            <a:tailEnd len="med" type="triangle" w="med"/>
          </a:ln>
        </p:spPr>
        <p:style>
          <a:lnRef idx="0"/>
          <a:fillRef idx="0"/>
          <a:effectRef idx="0"/>
          <a:fontRef idx="minor"/>
        </p:style>
      </p:sp>
      <p:sp>
        <p:nvSpPr>
          <p:cNvPr id="358" name="Line 27"/>
          <p:cNvSpPr/>
          <p:nvPr/>
        </p:nvSpPr>
        <p:spPr>
          <a:xfrm>
            <a:off x="3504960" y="2057400"/>
            <a:ext cx="838440" cy="1904760"/>
          </a:xfrm>
          <a:prstGeom prst="line">
            <a:avLst/>
          </a:prstGeom>
          <a:ln w="9360">
            <a:solidFill>
              <a:schemeClr val="tx1"/>
            </a:solidFill>
            <a:round/>
            <a:tailEnd len="med" type="triangle" w="med"/>
          </a:ln>
        </p:spPr>
        <p:style>
          <a:lnRef idx="0"/>
          <a:fillRef idx="0"/>
          <a:effectRef idx="0"/>
          <a:fontRef idx="minor"/>
        </p:style>
      </p:sp>
      <p:sp>
        <p:nvSpPr>
          <p:cNvPr id="359" name="Line 28"/>
          <p:cNvSpPr/>
          <p:nvPr/>
        </p:nvSpPr>
        <p:spPr>
          <a:xfrm>
            <a:off x="3200400" y="4572000"/>
            <a:ext cx="380880" cy="380880"/>
          </a:xfrm>
          <a:prstGeom prst="line">
            <a:avLst/>
          </a:prstGeom>
          <a:ln w="9360">
            <a:solidFill>
              <a:schemeClr val="tx1"/>
            </a:solidFill>
            <a:round/>
            <a:tailEnd len="med" type="triangle" w="med"/>
          </a:ln>
        </p:spPr>
        <p:style>
          <a:lnRef idx="0"/>
          <a:fillRef idx="0"/>
          <a:effectRef idx="0"/>
          <a:fontRef idx="minor"/>
        </p:style>
      </p:sp>
      <p:sp>
        <p:nvSpPr>
          <p:cNvPr id="360" name="Line 29"/>
          <p:cNvSpPr/>
          <p:nvPr/>
        </p:nvSpPr>
        <p:spPr>
          <a:xfrm flipH="1">
            <a:off x="3886200" y="4572000"/>
            <a:ext cx="228600" cy="380880"/>
          </a:xfrm>
          <a:prstGeom prst="line">
            <a:avLst/>
          </a:prstGeom>
          <a:ln w="9360">
            <a:solidFill>
              <a:schemeClr val="tx1"/>
            </a:solidFill>
            <a:round/>
            <a:tailEnd len="med" type="triangle" w="med"/>
          </a:ln>
        </p:spPr>
        <p:style>
          <a:lnRef idx="0"/>
          <a:fillRef idx="0"/>
          <a:effectRef idx="0"/>
          <a:fontRef idx="minor"/>
        </p:style>
      </p:sp>
      <p:sp>
        <p:nvSpPr>
          <p:cNvPr id="361" name="CustomShape 30"/>
          <p:cNvSpPr/>
          <p:nvPr/>
        </p:nvSpPr>
        <p:spPr>
          <a:xfrm>
            <a:off x="3507480" y="4572000"/>
            <a:ext cx="38808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b.v.</a:t>
            </a:r>
            <a:endParaRPr b="0" lang="nl-NL" sz="1200" spc="-1" strike="noStrike">
              <a:latin typeface="Arial"/>
            </a:endParaRPr>
          </a:p>
        </p:txBody>
      </p:sp>
      <p:sp>
        <p:nvSpPr>
          <p:cNvPr id="362" name="CustomShape 31"/>
          <p:cNvSpPr/>
          <p:nvPr/>
        </p:nvSpPr>
        <p:spPr>
          <a:xfrm>
            <a:off x="2959560" y="5040360"/>
            <a:ext cx="726480" cy="3031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000000"/>
                </a:solidFill>
                <a:latin typeface="Calibri"/>
                <a:ea typeface="DejaVu Sans"/>
              </a:rPr>
              <a:t>glucose</a:t>
            </a:r>
            <a:endParaRPr b="0" lang="nl-NL" sz="1400" spc="-1" strike="noStrike">
              <a:latin typeface="Arial"/>
            </a:endParaRPr>
          </a:p>
        </p:txBody>
      </p:sp>
      <p:sp>
        <p:nvSpPr>
          <p:cNvPr id="363" name="CustomShape 32"/>
          <p:cNvSpPr/>
          <p:nvPr/>
        </p:nvSpPr>
        <p:spPr>
          <a:xfrm>
            <a:off x="6007320" y="2471760"/>
            <a:ext cx="71424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  </a:t>
            </a:r>
            <a:r>
              <a:rPr b="0" i="1" lang="en-US" sz="1200" spc="-1" strike="noStrike">
                <a:solidFill>
                  <a:srgbClr val="000000"/>
                </a:solidFill>
                <a:latin typeface="Calibri"/>
                <a:ea typeface="DejaVu Sans"/>
              </a:rPr>
              <a:t>sucrose</a:t>
            </a:r>
            <a:endParaRPr b="0" lang="nl-NL" sz="1200" spc="-1" strike="noStrike">
              <a:latin typeface="Arial"/>
            </a:endParaRPr>
          </a:p>
        </p:txBody>
      </p:sp>
      <p:sp>
        <p:nvSpPr>
          <p:cNvPr id="364" name="CustomShape 33"/>
          <p:cNvSpPr/>
          <p:nvPr/>
        </p:nvSpPr>
        <p:spPr>
          <a:xfrm>
            <a:off x="6022080" y="1981080"/>
            <a:ext cx="38808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b.v.</a:t>
            </a:r>
            <a:endParaRPr b="0" lang="nl-NL" sz="1200" spc="-1" strike="noStrike">
              <a:latin typeface="Arial"/>
            </a:endParaRPr>
          </a:p>
        </p:txBody>
      </p:sp>
      <p:sp>
        <p:nvSpPr>
          <p:cNvPr id="365" name="Line 34"/>
          <p:cNvSpPr/>
          <p:nvPr/>
        </p:nvSpPr>
        <p:spPr>
          <a:xfrm>
            <a:off x="5943600" y="1981080"/>
            <a:ext cx="152280" cy="76320"/>
          </a:xfrm>
          <a:prstGeom prst="line">
            <a:avLst/>
          </a:prstGeom>
          <a:ln w="9360">
            <a:solidFill>
              <a:schemeClr val="tx1"/>
            </a:solidFill>
            <a:round/>
          </a:ln>
        </p:spPr>
        <p:style>
          <a:lnRef idx="0"/>
          <a:fillRef idx="0"/>
          <a:effectRef idx="0"/>
          <a:fontRef idx="minor"/>
        </p:style>
      </p:sp>
      <p:sp>
        <p:nvSpPr>
          <p:cNvPr id="366" name="Line 35"/>
          <p:cNvSpPr/>
          <p:nvPr/>
        </p:nvSpPr>
        <p:spPr>
          <a:xfrm>
            <a:off x="6324480" y="2209680"/>
            <a:ext cx="228600" cy="152280"/>
          </a:xfrm>
          <a:prstGeom prst="line">
            <a:avLst/>
          </a:prstGeom>
          <a:ln w="9360">
            <a:solidFill>
              <a:schemeClr val="tx1"/>
            </a:solidFill>
            <a:round/>
          </a:ln>
        </p:spPr>
        <p:style>
          <a:lnRef idx="0"/>
          <a:fillRef idx="0"/>
          <a:effectRef idx="0"/>
          <a:fontRef idx="minor"/>
        </p:style>
      </p:sp>
      <p:sp>
        <p:nvSpPr>
          <p:cNvPr id="367" name="Line 36"/>
          <p:cNvSpPr/>
          <p:nvPr/>
        </p:nvSpPr>
        <p:spPr>
          <a:xfrm flipV="1">
            <a:off x="5562360" y="2666880"/>
            <a:ext cx="0" cy="380880"/>
          </a:xfrm>
          <a:prstGeom prst="line">
            <a:avLst/>
          </a:prstGeom>
          <a:ln w="9360">
            <a:solidFill>
              <a:schemeClr val="tx1"/>
            </a:solidFill>
            <a:round/>
          </a:ln>
        </p:spPr>
        <p:style>
          <a:lnRef idx="0"/>
          <a:fillRef idx="0"/>
          <a:effectRef idx="0"/>
          <a:fontRef idx="minor"/>
        </p:style>
      </p:sp>
      <p:sp>
        <p:nvSpPr>
          <p:cNvPr id="368" name="Line 37"/>
          <p:cNvSpPr/>
          <p:nvPr/>
        </p:nvSpPr>
        <p:spPr>
          <a:xfrm flipV="1">
            <a:off x="5562360" y="2057400"/>
            <a:ext cx="0" cy="228600"/>
          </a:xfrm>
          <a:prstGeom prst="line">
            <a:avLst/>
          </a:prstGeom>
          <a:ln w="9360">
            <a:solidFill>
              <a:schemeClr val="tx1"/>
            </a:solidFill>
            <a:round/>
            <a:tailEnd len="med" type="triangle" w="med"/>
          </a:ln>
        </p:spPr>
        <p:style>
          <a:lnRef idx="0"/>
          <a:fillRef idx="0"/>
          <a:effectRef idx="0"/>
          <a:fontRef idx="minor"/>
        </p:style>
      </p:sp>
      <p:sp>
        <p:nvSpPr>
          <p:cNvPr id="369" name="Line 38"/>
          <p:cNvSpPr/>
          <p:nvPr/>
        </p:nvSpPr>
        <p:spPr>
          <a:xfrm flipV="1">
            <a:off x="6400800" y="2743200"/>
            <a:ext cx="1066680" cy="533160"/>
          </a:xfrm>
          <a:prstGeom prst="line">
            <a:avLst/>
          </a:prstGeom>
          <a:ln w="9360">
            <a:solidFill>
              <a:schemeClr val="tx1"/>
            </a:solidFill>
            <a:round/>
          </a:ln>
        </p:spPr>
        <p:style>
          <a:lnRef idx="0"/>
          <a:fillRef idx="0"/>
          <a:effectRef idx="0"/>
          <a:fontRef idx="minor"/>
        </p:style>
      </p:sp>
      <p:sp>
        <p:nvSpPr>
          <p:cNvPr id="370" name="CustomShape 39"/>
          <p:cNvSpPr/>
          <p:nvPr/>
        </p:nvSpPr>
        <p:spPr>
          <a:xfrm>
            <a:off x="7391520" y="2248920"/>
            <a:ext cx="1294560" cy="8200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i="1" lang="en-US" sz="1200" spc="-1" strike="noStrike">
                <a:solidFill>
                  <a:srgbClr val="000000"/>
                </a:solidFill>
                <a:latin typeface="Calibri"/>
                <a:ea typeface="DejaVu Sans"/>
              </a:rPr>
              <a:t>Om lange polymeren te kunne vormen</a:t>
            </a:r>
            <a:endParaRPr b="0" lang="nl-NL" sz="1200" spc="-1" strike="noStrike">
              <a:latin typeface="Arial"/>
            </a:endParaRPr>
          </a:p>
          <a:p>
            <a:pPr>
              <a:lnSpc>
                <a:spcPct val="100000"/>
              </a:lnSpc>
            </a:pPr>
            <a:endParaRPr b="0" lang="nl-NL" sz="1200" spc="-1" strike="noStrike">
              <a:latin typeface="Arial"/>
            </a:endParaRPr>
          </a:p>
        </p:txBody>
      </p:sp>
      <p:sp>
        <p:nvSpPr>
          <p:cNvPr id="371" name="Line 40"/>
          <p:cNvSpPr/>
          <p:nvPr/>
        </p:nvSpPr>
        <p:spPr>
          <a:xfrm flipV="1">
            <a:off x="8153280" y="2057400"/>
            <a:ext cx="838080" cy="380880"/>
          </a:xfrm>
          <a:prstGeom prst="line">
            <a:avLst/>
          </a:prstGeom>
          <a:ln w="9360">
            <a:solidFill>
              <a:schemeClr val="tx1"/>
            </a:solidFill>
            <a:round/>
            <a:tailEnd len="med" type="triangle" w="med"/>
          </a:ln>
        </p:spPr>
        <p:style>
          <a:lnRef idx="0"/>
          <a:fillRef idx="0"/>
          <a:effectRef idx="0"/>
          <a:fontRef idx="minor"/>
        </p:style>
      </p:sp>
      <p:sp>
        <p:nvSpPr>
          <p:cNvPr id="372" name="Line 41"/>
          <p:cNvSpPr/>
          <p:nvPr/>
        </p:nvSpPr>
        <p:spPr>
          <a:xfrm flipH="1">
            <a:off x="8381880" y="2209680"/>
            <a:ext cx="609480" cy="685800"/>
          </a:xfrm>
          <a:prstGeom prst="line">
            <a:avLst/>
          </a:prstGeom>
          <a:ln w="9360">
            <a:solidFill>
              <a:schemeClr val="tx1"/>
            </a:solidFill>
            <a:round/>
            <a:tailEnd len="med" type="triangle" w="med"/>
          </a:ln>
        </p:spPr>
        <p:style>
          <a:lnRef idx="0"/>
          <a:fillRef idx="0"/>
          <a:effectRef idx="0"/>
          <a:fontRef idx="minor"/>
        </p:style>
      </p:sp>
      <p:sp>
        <p:nvSpPr>
          <p:cNvPr id="373" name="Line 42"/>
          <p:cNvSpPr/>
          <p:nvPr/>
        </p:nvSpPr>
        <p:spPr>
          <a:xfrm>
            <a:off x="8991360" y="2209680"/>
            <a:ext cx="685800" cy="685800"/>
          </a:xfrm>
          <a:prstGeom prst="line">
            <a:avLst/>
          </a:prstGeom>
          <a:ln w="9360">
            <a:solidFill>
              <a:schemeClr val="tx1"/>
            </a:solidFill>
            <a:round/>
            <a:tailEnd len="med" type="triangle" w="med"/>
          </a:ln>
        </p:spPr>
        <p:style>
          <a:lnRef idx="0"/>
          <a:fillRef idx="0"/>
          <a:effectRef idx="0"/>
          <a:fontRef idx="minor"/>
        </p:style>
      </p:sp>
      <p:sp>
        <p:nvSpPr>
          <p:cNvPr id="374" name="CustomShape 43"/>
          <p:cNvSpPr/>
          <p:nvPr/>
        </p:nvSpPr>
        <p:spPr>
          <a:xfrm>
            <a:off x="8421120" y="2486880"/>
            <a:ext cx="1142280" cy="4550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i="1" lang="en-US" sz="1200" spc="-1" strike="noStrike">
                <a:solidFill>
                  <a:srgbClr val="000000"/>
                </a:solidFill>
                <a:latin typeface="Calibri"/>
                <a:ea typeface="DejaVu Sans"/>
              </a:rPr>
              <a:t>Functio-</a:t>
            </a:r>
            <a:endParaRPr b="0" lang="nl-NL" sz="1200" spc="-1" strike="noStrike">
              <a:latin typeface="Arial"/>
            </a:endParaRPr>
          </a:p>
          <a:p>
            <a:pPr algn="ctr">
              <a:lnSpc>
                <a:spcPct val="100000"/>
              </a:lnSpc>
            </a:pPr>
            <a:r>
              <a:rPr b="0" i="1" lang="en-US" sz="1200" spc="-1" strike="noStrike">
                <a:solidFill>
                  <a:srgbClr val="000000"/>
                </a:solidFill>
                <a:latin typeface="Calibri"/>
                <a:ea typeface="DejaVu Sans"/>
              </a:rPr>
              <a:t>neren als</a:t>
            </a:r>
            <a:endParaRPr b="0" lang="nl-NL" sz="1200" spc="-1" strike="noStrike">
              <a:latin typeface="Arial"/>
            </a:endParaRPr>
          </a:p>
        </p:txBody>
      </p:sp>
      <p:sp>
        <p:nvSpPr>
          <p:cNvPr id="375" name="CustomShape 44"/>
          <p:cNvSpPr/>
          <p:nvPr/>
        </p:nvSpPr>
        <p:spPr>
          <a:xfrm>
            <a:off x="7004520" y="3809880"/>
            <a:ext cx="48852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zoals</a:t>
            </a:r>
            <a:endParaRPr b="0" lang="nl-NL" sz="1200" spc="-1" strike="noStrike">
              <a:latin typeface="Arial"/>
            </a:endParaRPr>
          </a:p>
        </p:txBody>
      </p:sp>
      <p:sp>
        <p:nvSpPr>
          <p:cNvPr id="376" name="Line 45"/>
          <p:cNvSpPr/>
          <p:nvPr/>
        </p:nvSpPr>
        <p:spPr>
          <a:xfrm flipH="1">
            <a:off x="6553080" y="3504960"/>
            <a:ext cx="838080" cy="685800"/>
          </a:xfrm>
          <a:prstGeom prst="line">
            <a:avLst/>
          </a:prstGeom>
          <a:ln w="9360">
            <a:solidFill>
              <a:schemeClr val="tx1"/>
            </a:solidFill>
            <a:round/>
            <a:tailEnd len="med" type="triangle" w="med"/>
          </a:ln>
        </p:spPr>
        <p:style>
          <a:lnRef idx="0"/>
          <a:fillRef idx="0"/>
          <a:effectRef idx="0"/>
          <a:fontRef idx="minor"/>
        </p:style>
      </p:sp>
      <p:sp>
        <p:nvSpPr>
          <p:cNvPr id="377" name="Line 46"/>
          <p:cNvSpPr/>
          <p:nvPr/>
        </p:nvSpPr>
        <p:spPr>
          <a:xfrm>
            <a:off x="7391160" y="3504960"/>
            <a:ext cx="457200" cy="685800"/>
          </a:xfrm>
          <a:prstGeom prst="line">
            <a:avLst/>
          </a:prstGeom>
          <a:ln w="9360">
            <a:solidFill>
              <a:schemeClr val="tx1"/>
            </a:solidFill>
            <a:round/>
            <a:tailEnd len="med" type="triangle" w="med"/>
          </a:ln>
        </p:spPr>
        <p:style>
          <a:lnRef idx="0"/>
          <a:fillRef idx="0"/>
          <a:effectRef idx="0"/>
          <a:fontRef idx="minor"/>
        </p:style>
      </p:sp>
      <p:sp>
        <p:nvSpPr>
          <p:cNvPr id="378" name="Line 47"/>
          <p:cNvSpPr/>
          <p:nvPr/>
        </p:nvSpPr>
        <p:spPr>
          <a:xfrm flipH="1">
            <a:off x="8534160" y="3504960"/>
            <a:ext cx="838440" cy="685800"/>
          </a:xfrm>
          <a:prstGeom prst="line">
            <a:avLst/>
          </a:prstGeom>
          <a:ln w="9360">
            <a:solidFill>
              <a:schemeClr val="tx1"/>
            </a:solidFill>
            <a:round/>
            <a:tailEnd len="med" type="triangle" w="med"/>
          </a:ln>
        </p:spPr>
        <p:style>
          <a:lnRef idx="0"/>
          <a:fillRef idx="0"/>
          <a:effectRef idx="0"/>
          <a:fontRef idx="minor"/>
        </p:style>
      </p:sp>
      <p:sp>
        <p:nvSpPr>
          <p:cNvPr id="379" name="Line 48"/>
          <p:cNvSpPr/>
          <p:nvPr/>
        </p:nvSpPr>
        <p:spPr>
          <a:xfrm>
            <a:off x="9372600" y="3504960"/>
            <a:ext cx="609480" cy="685800"/>
          </a:xfrm>
          <a:prstGeom prst="line">
            <a:avLst/>
          </a:prstGeom>
          <a:ln w="9360">
            <a:solidFill>
              <a:schemeClr val="tx1"/>
            </a:solidFill>
            <a:round/>
            <a:tailEnd len="med" type="triangle" w="med"/>
          </a:ln>
        </p:spPr>
        <p:style>
          <a:lnRef idx="0"/>
          <a:fillRef idx="0"/>
          <a:effectRef idx="0"/>
          <a:fontRef idx="minor"/>
        </p:style>
      </p:sp>
      <p:sp>
        <p:nvSpPr>
          <p:cNvPr id="380" name="CustomShape 49"/>
          <p:cNvSpPr/>
          <p:nvPr/>
        </p:nvSpPr>
        <p:spPr>
          <a:xfrm>
            <a:off x="6019920" y="5105520"/>
            <a:ext cx="913680" cy="380160"/>
          </a:xfrm>
          <a:prstGeom prst="rect">
            <a:avLst/>
          </a:prstGeom>
          <a:solidFill>
            <a:schemeClr val="bg1"/>
          </a:solidFill>
          <a:ln w="9360">
            <a:solidFill>
              <a:schemeClr val="tx1"/>
            </a:solidFill>
            <a:miter/>
          </a:ln>
        </p:spPr>
        <p:style>
          <a:lnRef idx="0"/>
          <a:fillRef idx="0"/>
          <a:effectRef idx="0"/>
          <a:fontRef idx="minor"/>
        </p:style>
      </p:sp>
      <p:sp>
        <p:nvSpPr>
          <p:cNvPr id="381" name="CustomShape 50"/>
          <p:cNvSpPr/>
          <p:nvPr/>
        </p:nvSpPr>
        <p:spPr>
          <a:xfrm>
            <a:off x="7086600" y="5105520"/>
            <a:ext cx="91368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planten</a:t>
            </a:r>
            <a:endParaRPr b="0" lang="nl-NL" sz="1200" spc="-1" strike="noStrike">
              <a:latin typeface="Arial"/>
            </a:endParaRPr>
          </a:p>
        </p:txBody>
      </p:sp>
      <p:sp>
        <p:nvSpPr>
          <p:cNvPr id="382" name="CustomShape 51"/>
          <p:cNvSpPr/>
          <p:nvPr/>
        </p:nvSpPr>
        <p:spPr>
          <a:xfrm>
            <a:off x="8153280" y="5105520"/>
            <a:ext cx="913680" cy="380160"/>
          </a:xfrm>
          <a:prstGeom prst="rect">
            <a:avLst/>
          </a:prstGeom>
          <a:solidFill>
            <a:schemeClr val="bg1"/>
          </a:solidFill>
          <a:ln w="9360">
            <a:solidFill>
              <a:schemeClr val="tx1"/>
            </a:solidFill>
            <a:miter/>
          </a:ln>
        </p:spPr>
        <p:style>
          <a:lnRef idx="0"/>
          <a:fillRef idx="0"/>
          <a:effectRef idx="0"/>
          <a:fontRef idx="minor"/>
        </p:style>
      </p:sp>
      <p:sp>
        <p:nvSpPr>
          <p:cNvPr id="383" name="CustomShape 52"/>
          <p:cNvSpPr/>
          <p:nvPr/>
        </p:nvSpPr>
        <p:spPr>
          <a:xfrm>
            <a:off x="9220320" y="5105520"/>
            <a:ext cx="913680" cy="380160"/>
          </a:xfrm>
          <a:prstGeom prst="rect">
            <a:avLst/>
          </a:prstGeom>
          <a:solidFill>
            <a:schemeClr val="bg1"/>
          </a:solidFill>
          <a:ln w="9360">
            <a:solidFill>
              <a:schemeClr val="tx1"/>
            </a:solidFill>
            <a:miter/>
          </a:ln>
        </p:spPr>
        <p:style>
          <a:lnRef idx="0"/>
          <a:fillRef idx="0"/>
          <a:effectRef idx="0"/>
          <a:fontRef idx="minor"/>
        </p:style>
      </p:sp>
      <p:sp>
        <p:nvSpPr>
          <p:cNvPr id="384" name="CustomShape 53"/>
          <p:cNvSpPr/>
          <p:nvPr/>
        </p:nvSpPr>
        <p:spPr>
          <a:xfrm>
            <a:off x="5548680" y="4757760"/>
            <a:ext cx="27504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is</a:t>
            </a:r>
            <a:endParaRPr b="0" lang="nl-NL" sz="1200" spc="-1" strike="noStrike">
              <a:latin typeface="Arial"/>
            </a:endParaRPr>
          </a:p>
        </p:txBody>
      </p:sp>
      <p:sp>
        <p:nvSpPr>
          <p:cNvPr id="385" name="Line 54"/>
          <p:cNvSpPr/>
          <p:nvPr/>
        </p:nvSpPr>
        <p:spPr>
          <a:xfrm flipH="1">
            <a:off x="5638680" y="4800600"/>
            <a:ext cx="533520" cy="228600"/>
          </a:xfrm>
          <a:prstGeom prst="line">
            <a:avLst/>
          </a:prstGeom>
          <a:ln w="9360">
            <a:solidFill>
              <a:schemeClr val="tx1"/>
            </a:solidFill>
            <a:round/>
            <a:tailEnd len="med" type="triangle" w="med"/>
          </a:ln>
        </p:spPr>
        <p:style>
          <a:lnRef idx="0"/>
          <a:fillRef idx="0"/>
          <a:effectRef idx="0"/>
          <a:fontRef idx="minor"/>
        </p:style>
      </p:sp>
      <p:sp>
        <p:nvSpPr>
          <p:cNvPr id="386" name="CustomShape 55"/>
          <p:cNvSpPr/>
          <p:nvPr/>
        </p:nvSpPr>
        <p:spPr>
          <a:xfrm>
            <a:off x="6388560" y="4757760"/>
            <a:ext cx="29340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in</a:t>
            </a:r>
            <a:endParaRPr b="0" lang="nl-NL" sz="1200" spc="-1" strike="noStrike">
              <a:latin typeface="Arial"/>
            </a:endParaRPr>
          </a:p>
        </p:txBody>
      </p:sp>
      <p:sp>
        <p:nvSpPr>
          <p:cNvPr id="387" name="Line 56"/>
          <p:cNvSpPr/>
          <p:nvPr/>
        </p:nvSpPr>
        <p:spPr>
          <a:xfrm>
            <a:off x="6400800" y="4800600"/>
            <a:ext cx="0" cy="228600"/>
          </a:xfrm>
          <a:prstGeom prst="line">
            <a:avLst/>
          </a:prstGeom>
          <a:ln w="9360">
            <a:solidFill>
              <a:schemeClr val="tx1"/>
            </a:solidFill>
            <a:round/>
            <a:tailEnd len="med" type="triangle" w="med"/>
          </a:ln>
        </p:spPr>
        <p:style>
          <a:lnRef idx="0"/>
          <a:fillRef idx="0"/>
          <a:effectRef idx="0"/>
          <a:fontRef idx="minor"/>
        </p:style>
      </p:sp>
      <p:sp>
        <p:nvSpPr>
          <p:cNvPr id="388" name="CustomShape 57"/>
          <p:cNvSpPr/>
          <p:nvPr/>
        </p:nvSpPr>
        <p:spPr>
          <a:xfrm>
            <a:off x="7379280" y="4757760"/>
            <a:ext cx="29340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in</a:t>
            </a:r>
            <a:endParaRPr b="0" lang="nl-NL" sz="1200" spc="-1" strike="noStrike">
              <a:latin typeface="Arial"/>
            </a:endParaRPr>
          </a:p>
        </p:txBody>
      </p:sp>
      <p:sp>
        <p:nvSpPr>
          <p:cNvPr id="389" name="Line 58"/>
          <p:cNvSpPr/>
          <p:nvPr/>
        </p:nvSpPr>
        <p:spPr>
          <a:xfrm>
            <a:off x="7391160" y="4800600"/>
            <a:ext cx="0" cy="228600"/>
          </a:xfrm>
          <a:prstGeom prst="line">
            <a:avLst/>
          </a:prstGeom>
          <a:ln w="9360">
            <a:solidFill>
              <a:schemeClr val="tx1"/>
            </a:solidFill>
            <a:round/>
            <a:tailEnd len="med" type="triangle" w="med"/>
          </a:ln>
        </p:spPr>
        <p:style>
          <a:lnRef idx="0"/>
          <a:fillRef idx="0"/>
          <a:effectRef idx="0"/>
          <a:fontRef idx="minor"/>
        </p:style>
      </p:sp>
      <p:sp>
        <p:nvSpPr>
          <p:cNvPr id="390" name="Line 59"/>
          <p:cNvSpPr/>
          <p:nvPr/>
        </p:nvSpPr>
        <p:spPr>
          <a:xfrm>
            <a:off x="7772400" y="4800600"/>
            <a:ext cx="380880" cy="228600"/>
          </a:xfrm>
          <a:prstGeom prst="line">
            <a:avLst/>
          </a:prstGeom>
          <a:ln w="9360">
            <a:solidFill>
              <a:schemeClr val="tx1"/>
            </a:solidFill>
            <a:round/>
            <a:tailEnd len="med" type="triangle" w="med"/>
          </a:ln>
        </p:spPr>
        <p:style>
          <a:lnRef idx="0"/>
          <a:fillRef idx="0"/>
          <a:effectRef idx="0"/>
          <a:fontRef idx="minor"/>
        </p:style>
      </p:sp>
      <p:sp>
        <p:nvSpPr>
          <p:cNvPr id="391" name="Line 60"/>
          <p:cNvSpPr/>
          <p:nvPr/>
        </p:nvSpPr>
        <p:spPr>
          <a:xfrm flipH="1">
            <a:off x="8458200" y="4800600"/>
            <a:ext cx="380880" cy="228600"/>
          </a:xfrm>
          <a:prstGeom prst="line">
            <a:avLst/>
          </a:prstGeom>
          <a:ln w="9360">
            <a:solidFill>
              <a:schemeClr val="tx1"/>
            </a:solidFill>
            <a:round/>
            <a:tailEnd len="med" type="triangle" w="med"/>
          </a:ln>
        </p:spPr>
        <p:style>
          <a:lnRef idx="0"/>
          <a:fillRef idx="0"/>
          <a:effectRef idx="0"/>
          <a:fontRef idx="minor"/>
        </p:style>
      </p:sp>
      <p:sp>
        <p:nvSpPr>
          <p:cNvPr id="392" name="CustomShape 61"/>
          <p:cNvSpPr/>
          <p:nvPr/>
        </p:nvSpPr>
        <p:spPr>
          <a:xfrm>
            <a:off x="7774560" y="4687560"/>
            <a:ext cx="1218600" cy="2422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i="1" lang="en-US" sz="1000" spc="-1" strike="noStrike">
                <a:solidFill>
                  <a:srgbClr val="000000"/>
                </a:solidFill>
                <a:latin typeface="Calibri"/>
                <a:ea typeface="DejaVu Sans"/>
              </a:rPr>
              <a:t>Verschillen door</a:t>
            </a:r>
            <a:endParaRPr b="0" lang="nl-NL" sz="1000" spc="-1" strike="noStrike">
              <a:latin typeface="Arial"/>
            </a:endParaRPr>
          </a:p>
        </p:txBody>
      </p:sp>
      <p:sp>
        <p:nvSpPr>
          <p:cNvPr id="393" name="Line 62"/>
          <p:cNvSpPr/>
          <p:nvPr/>
        </p:nvSpPr>
        <p:spPr>
          <a:xfrm>
            <a:off x="9372600" y="4724280"/>
            <a:ext cx="0" cy="304920"/>
          </a:xfrm>
          <a:prstGeom prst="line">
            <a:avLst/>
          </a:prstGeom>
          <a:ln w="9360">
            <a:solidFill>
              <a:schemeClr val="tx1"/>
            </a:solidFill>
            <a:round/>
            <a:tailEnd len="med" type="triangle" w="med"/>
          </a:ln>
        </p:spPr>
        <p:style>
          <a:lnRef idx="0"/>
          <a:fillRef idx="0"/>
          <a:effectRef idx="0"/>
          <a:fontRef idx="minor"/>
        </p:style>
      </p:sp>
      <p:sp>
        <p:nvSpPr>
          <p:cNvPr id="394" name="CustomShape 63"/>
          <p:cNvSpPr/>
          <p:nvPr/>
        </p:nvSpPr>
        <p:spPr>
          <a:xfrm>
            <a:off x="5082480" y="5070960"/>
            <a:ext cx="1142280" cy="3333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800" spc="-1" strike="noStrike">
                <a:solidFill>
                  <a:srgbClr val="000000"/>
                </a:solidFill>
                <a:latin typeface="Calibri"/>
                <a:ea typeface="DejaVu Sans"/>
              </a:rPr>
              <a:t>Zeer vertakte polymeer van glucose</a:t>
            </a:r>
            <a:endParaRPr b="0" lang="nl-NL" sz="800" spc="-1" strike="noStrike">
              <a:latin typeface="Arial"/>
            </a:endParaRPr>
          </a:p>
        </p:txBody>
      </p:sp>
      <p:sp>
        <p:nvSpPr>
          <p:cNvPr id="395" name="CustomShape 64"/>
          <p:cNvSpPr/>
          <p:nvPr/>
        </p:nvSpPr>
        <p:spPr>
          <a:xfrm>
            <a:off x="8159040" y="5105520"/>
            <a:ext cx="779760" cy="39456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l-GR" sz="1000" spc="-1" strike="noStrike">
                <a:solidFill>
                  <a:srgbClr val="000000"/>
                </a:solidFill>
                <a:latin typeface="Calibri"/>
                <a:ea typeface="DejaVu Sans"/>
              </a:rPr>
              <a:t>α</a:t>
            </a:r>
            <a:r>
              <a:rPr b="0" lang="en-US" sz="1000" spc="-1" strike="noStrike">
                <a:solidFill>
                  <a:srgbClr val="000000"/>
                </a:solidFill>
                <a:latin typeface="Calibri"/>
                <a:ea typeface="DejaVu Sans"/>
              </a:rPr>
              <a:t> of </a:t>
            </a:r>
            <a:r>
              <a:rPr b="0" lang="el-GR" sz="1000" spc="-1" strike="noStrike">
                <a:solidFill>
                  <a:srgbClr val="000000"/>
                </a:solidFill>
                <a:latin typeface="Calibri"/>
                <a:ea typeface="DejaVu Sans"/>
              </a:rPr>
              <a:t>β</a:t>
            </a:r>
            <a:r>
              <a:rPr b="0" lang="en-US" sz="1000" spc="-1" strike="noStrike">
                <a:solidFill>
                  <a:srgbClr val="000000"/>
                </a:solidFill>
                <a:latin typeface="Calibri"/>
                <a:ea typeface="DejaVu Sans"/>
              </a:rPr>
              <a:t> vorm</a:t>
            </a:r>
            <a:endParaRPr b="0" lang="nl-NL" sz="1000" spc="-1" strike="noStrike">
              <a:latin typeface="Arial"/>
            </a:endParaRPr>
          </a:p>
          <a:p>
            <a:pPr>
              <a:lnSpc>
                <a:spcPct val="100000"/>
              </a:lnSpc>
            </a:pPr>
            <a:r>
              <a:rPr b="0" lang="en-US" sz="1000" spc="-1" strike="noStrike">
                <a:solidFill>
                  <a:srgbClr val="000000"/>
                </a:solidFill>
                <a:latin typeface="Calibri"/>
                <a:ea typeface="DejaVu Sans"/>
              </a:rPr>
              <a:t>van glucose</a:t>
            </a:r>
            <a:endParaRPr b="0" lang="nl-NL" sz="1000" spc="-1" strike="noStrike">
              <a:latin typeface="Arial"/>
            </a:endParaRPr>
          </a:p>
        </p:txBody>
      </p:sp>
      <p:sp>
        <p:nvSpPr>
          <p:cNvPr id="396" name="CustomShape 65"/>
          <p:cNvSpPr/>
          <p:nvPr/>
        </p:nvSpPr>
        <p:spPr>
          <a:xfrm>
            <a:off x="1619280" y="5675400"/>
            <a:ext cx="1639080" cy="103248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monosaccharide</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(CH</a:t>
            </a:r>
            <a:r>
              <a:rPr b="0" lang="en-US" sz="1400" spc="-1" strike="noStrike" baseline="-25000">
                <a:solidFill>
                  <a:srgbClr val="000000"/>
                </a:solidFill>
                <a:latin typeface="Calibri"/>
                <a:ea typeface="DejaVu Sans"/>
              </a:rPr>
              <a:t>2</a:t>
            </a:r>
            <a:r>
              <a:rPr b="0" lang="en-US" sz="1400" spc="-1" strike="noStrike">
                <a:solidFill>
                  <a:srgbClr val="000000"/>
                </a:solidFill>
                <a:latin typeface="Calibri"/>
                <a:ea typeface="DejaVu Sans"/>
              </a:rPr>
              <a:t>O)n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energie</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bouwstenen</a:t>
            </a:r>
            <a:endParaRPr b="0" lang="nl-NL" sz="1400" spc="-1" strike="noStrike">
              <a:latin typeface="Arial"/>
            </a:endParaRPr>
          </a:p>
        </p:txBody>
      </p:sp>
      <p:sp>
        <p:nvSpPr>
          <p:cNvPr id="397" name="CustomShape 66"/>
          <p:cNvSpPr/>
          <p:nvPr/>
        </p:nvSpPr>
        <p:spPr>
          <a:xfrm>
            <a:off x="4059000" y="5675400"/>
            <a:ext cx="1689480" cy="100368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glycoside binding</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disaccharide</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polysaccharide</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dieren</a:t>
            </a:r>
            <a:endParaRPr b="0" lang="nl-NL" sz="1400" spc="-1" strike="noStrike">
              <a:latin typeface="Arial"/>
            </a:endParaRPr>
          </a:p>
        </p:txBody>
      </p:sp>
      <p:sp>
        <p:nvSpPr>
          <p:cNvPr id="398" name="CustomShape 67"/>
          <p:cNvSpPr/>
          <p:nvPr/>
        </p:nvSpPr>
        <p:spPr>
          <a:xfrm>
            <a:off x="6784920" y="5675400"/>
            <a:ext cx="1067760" cy="79056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zetmeel</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cellulose</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chitine</a:t>
            </a:r>
            <a:endParaRPr b="0" lang="nl-NL" sz="1400" spc="-1" strike="noStrike">
              <a:latin typeface="Arial"/>
            </a:endParaRPr>
          </a:p>
        </p:txBody>
      </p:sp>
      <p:sp>
        <p:nvSpPr>
          <p:cNvPr id="399" name="CustomShape 68"/>
          <p:cNvSpPr/>
          <p:nvPr/>
        </p:nvSpPr>
        <p:spPr>
          <a:xfrm>
            <a:off x="1752480" y="2209680"/>
            <a:ext cx="1065960" cy="637560"/>
          </a:xfrm>
          <a:prstGeom prst="rect">
            <a:avLst/>
          </a:prstGeom>
          <a:solidFill>
            <a:schemeClr val="bg1"/>
          </a:solidFill>
          <a:ln w="9360">
            <a:noFill/>
          </a:ln>
        </p:spPr>
        <p:style>
          <a:lnRef idx="0"/>
          <a:fillRef idx="0"/>
          <a:effectRef idx="0"/>
          <a:fontRef idx="minor"/>
        </p:style>
        <p:txBody>
          <a:bodyPr lIns="90000" rIns="90000" tIns="45000" bIns="45000">
            <a:spAutoFit/>
          </a:bodyPr>
          <a:p>
            <a:pPr>
              <a:lnSpc>
                <a:spcPct val="100000"/>
              </a:lnSpc>
            </a:pPr>
            <a:r>
              <a:rPr b="0" i="1" lang="en-US" sz="1200" spc="-1" strike="noStrike">
                <a:solidFill>
                  <a:srgbClr val="000000"/>
                </a:solidFill>
                <a:latin typeface="Calibri"/>
                <a:ea typeface="DejaVu Sans"/>
              </a:rPr>
              <a:t>Algemene chemische </a:t>
            </a:r>
            <a:endParaRPr b="0" lang="nl-NL" sz="1200" spc="-1" strike="noStrike">
              <a:latin typeface="Arial"/>
            </a:endParaRPr>
          </a:p>
          <a:p>
            <a:pPr>
              <a:lnSpc>
                <a:spcPct val="100000"/>
              </a:lnSpc>
            </a:pPr>
            <a:r>
              <a:rPr b="0" i="1" lang="en-US" sz="1200" spc="-1" strike="noStrike">
                <a:solidFill>
                  <a:srgbClr val="000000"/>
                </a:solidFill>
                <a:latin typeface="Calibri"/>
                <a:ea typeface="DejaVu Sans"/>
              </a:rPr>
              <a:t>formule</a:t>
            </a:r>
            <a:endParaRPr b="0" lang="nl-NL" sz="1200" spc="-1" strike="noStrike">
              <a:latin typeface="Arial"/>
            </a:endParaRPr>
          </a:p>
        </p:txBody>
      </p:sp>
      <p:sp>
        <p:nvSpPr>
          <p:cNvPr id="400" name="CustomShape 69"/>
          <p:cNvSpPr/>
          <p:nvPr/>
        </p:nvSpPr>
        <p:spPr>
          <a:xfrm>
            <a:off x="4745160" y="2242440"/>
            <a:ext cx="1294560" cy="6375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i="1" lang="en-US" sz="1200" spc="-1" strike="noStrike">
                <a:solidFill>
                  <a:srgbClr val="000000"/>
                </a:solidFill>
                <a:latin typeface="Calibri"/>
                <a:ea typeface="DejaVu Sans"/>
              </a:rPr>
              <a:t>Link tussen </a:t>
            </a:r>
            <a:endParaRPr b="0" lang="nl-NL" sz="1200" spc="-1" strike="noStrike">
              <a:latin typeface="Arial"/>
            </a:endParaRPr>
          </a:p>
          <a:p>
            <a:pPr>
              <a:lnSpc>
                <a:spcPct val="100000"/>
              </a:lnSpc>
            </a:pPr>
            <a:r>
              <a:rPr b="0" i="1" lang="en-US" sz="1200" spc="-1" strike="noStrike">
                <a:solidFill>
                  <a:srgbClr val="000000"/>
                </a:solidFill>
                <a:latin typeface="Calibri"/>
                <a:ea typeface="DejaVu Sans"/>
              </a:rPr>
              <a:t>2 moleculen</a:t>
            </a:r>
            <a:endParaRPr b="0" lang="nl-NL" sz="1200" spc="-1" strike="noStrike">
              <a:latin typeface="Arial"/>
            </a:endParaRPr>
          </a:p>
          <a:p>
            <a:pPr>
              <a:lnSpc>
                <a:spcPct val="100000"/>
              </a:lnSpc>
            </a:pPr>
            <a:endParaRPr b="0" lang="nl-NL" sz="1200" spc="-1" strike="noStrike">
              <a:latin typeface="Arial"/>
            </a:endParaRPr>
          </a:p>
        </p:txBody>
      </p:sp>
      <p:sp>
        <p:nvSpPr>
          <p:cNvPr id="401" name="CustomShape 70"/>
          <p:cNvSpPr/>
          <p:nvPr/>
        </p:nvSpPr>
        <p:spPr>
          <a:xfrm>
            <a:off x="9061920" y="3809880"/>
            <a:ext cx="48852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zoals</a:t>
            </a:r>
            <a:endParaRPr b="0" lang="nl-NL" sz="1200" spc="-1" strike="noStrike">
              <a:latin typeface="Arial"/>
            </a:endParaRPr>
          </a:p>
        </p:txBody>
      </p:sp>
      <p:sp>
        <p:nvSpPr>
          <p:cNvPr id="402" name="CustomShape 71"/>
          <p:cNvSpPr/>
          <p:nvPr/>
        </p:nvSpPr>
        <p:spPr>
          <a:xfrm>
            <a:off x="9448920" y="4685040"/>
            <a:ext cx="990000" cy="3945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i="1" lang="en-US" sz="1000" spc="-1" strike="noStrike">
                <a:solidFill>
                  <a:srgbClr val="000000"/>
                </a:solidFill>
                <a:latin typeface="Calibri"/>
                <a:ea typeface="DejaVu Sans"/>
              </a:rPr>
              <a:t>Monomeer bevat</a:t>
            </a:r>
            <a:endParaRPr b="0" lang="nl-NL" sz="1000" spc="-1" strike="noStrike">
              <a:latin typeface="Arial"/>
            </a:endParaRPr>
          </a:p>
        </p:txBody>
      </p:sp>
      <p:sp>
        <p:nvSpPr>
          <p:cNvPr id="403" name="CustomShape 72"/>
          <p:cNvSpPr/>
          <p:nvPr/>
        </p:nvSpPr>
        <p:spPr>
          <a:xfrm>
            <a:off x="9177480" y="5151600"/>
            <a:ext cx="93204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0000"/>
                </a:solidFill>
                <a:latin typeface="Calibri"/>
                <a:ea typeface="DejaVu Sans"/>
              </a:rPr>
              <a:t>aminogroep</a:t>
            </a:r>
            <a:endParaRPr b="0" lang="nl-NL" sz="1200" spc="-1" strike="noStrike">
              <a:latin typeface="Arial"/>
            </a:endParaRPr>
          </a:p>
        </p:txBody>
      </p:sp>
      <p:sp>
        <p:nvSpPr>
          <p:cNvPr id="404" name="CustomShape 73"/>
          <p:cNvSpPr/>
          <p:nvPr/>
        </p:nvSpPr>
        <p:spPr>
          <a:xfrm>
            <a:off x="9405360" y="321480"/>
            <a:ext cx="2448720" cy="4557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nl-NL" sz="2400" spc="-1" strike="noStrike">
                <a:solidFill>
                  <a:srgbClr val="2f5597"/>
                </a:solidFill>
                <a:latin typeface="Calibri"/>
                <a:ea typeface="DejaVu Sans"/>
              </a:rPr>
              <a:t>woordenlijst</a:t>
            </a:r>
            <a:endParaRPr b="0" lang="nl-NL" sz="2400" spc="-1" strike="noStrike">
              <a:latin typeface="Arial"/>
            </a:endParaRPr>
          </a:p>
        </p:txBody>
      </p:sp>
    </p:spTree>
  </p:cSld>
  <mc:AlternateContent>
    <mc:Choice Requires="p14">
      <p:transition spd="slow" p14:dur="2000"/>
    </mc:Choice>
    <mc:Fallback>
      <p:transition spd="slow"/>
    </mc:Fallback>
  </mc:AlternateContent>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nl-NL" sz="4400" spc="-1" strike="noStrike">
                <a:solidFill>
                  <a:srgbClr val="000000"/>
                </a:solidFill>
                <a:latin typeface="Calibri Light"/>
              </a:rPr>
              <a:t>Waar denk je aan bij het begrip:</a:t>
            </a:r>
            <a:endParaRPr b="0" lang="nl-NL" sz="4400" spc="-1" strike="noStrike">
              <a:latin typeface="Arial"/>
            </a:endParaRPr>
          </a:p>
        </p:txBody>
      </p:sp>
      <p:sp>
        <p:nvSpPr>
          <p:cNvPr id="406"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algn="ctr">
              <a:lnSpc>
                <a:spcPct val="90000"/>
              </a:lnSpc>
              <a:spcBef>
                <a:spcPts val="1001"/>
              </a:spcBef>
              <a:tabLst>
                <a:tab algn="l" pos="0"/>
              </a:tabLst>
            </a:pPr>
            <a:endParaRPr b="0" lang="nl-NL" sz="1800" spc="-1" strike="noStrike">
              <a:latin typeface="Arial"/>
            </a:endParaRPr>
          </a:p>
          <a:p>
            <a:pPr algn="ctr">
              <a:lnSpc>
                <a:spcPct val="90000"/>
              </a:lnSpc>
              <a:spcBef>
                <a:spcPts val="1001"/>
              </a:spcBef>
              <a:tabLst>
                <a:tab algn="l" pos="0"/>
              </a:tabLst>
            </a:pPr>
            <a:r>
              <a:rPr b="0" lang="nl-NL" sz="4800" spc="-1" strike="noStrike">
                <a:solidFill>
                  <a:srgbClr val="000000"/>
                </a:solidFill>
                <a:latin typeface="Calibri"/>
              </a:rPr>
              <a:t>lipiden</a:t>
            </a:r>
            <a:endParaRPr b="0" lang="nl-NL" sz="4800" spc="-1" strike="noStrike">
              <a:latin typeface="Arial"/>
            </a:endParaRPr>
          </a:p>
          <a:p>
            <a:pPr algn="ctr">
              <a:lnSpc>
                <a:spcPct val="90000"/>
              </a:lnSpc>
              <a:spcBef>
                <a:spcPts val="1001"/>
              </a:spcBef>
              <a:tabLst>
                <a:tab algn="l" pos="0"/>
              </a:tabLst>
            </a:pPr>
            <a:endParaRPr b="0" lang="nl-NL" sz="4800" spc="-1" strike="noStrike">
              <a:latin typeface="Arial"/>
            </a:endParaRPr>
          </a:p>
          <a:p>
            <a:pPr algn="ctr">
              <a:lnSpc>
                <a:spcPct val="90000"/>
              </a:lnSpc>
              <a:spcBef>
                <a:spcPts val="1001"/>
              </a:spcBef>
              <a:tabLst>
                <a:tab algn="l" pos="0"/>
              </a:tabLst>
            </a:pPr>
            <a:r>
              <a:rPr b="0" lang="nl-NL" sz="3600" spc="-1" strike="noStrike">
                <a:solidFill>
                  <a:srgbClr val="000000"/>
                </a:solidFill>
                <a:latin typeface="Calibri"/>
              </a:rPr>
              <a:t>3 begrippen</a:t>
            </a:r>
            <a:endParaRPr b="0" lang="nl-NL" sz="3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1523880" y="6432120"/>
            <a:ext cx="183960" cy="368640"/>
          </a:xfrm>
          <a:prstGeom prst="rect">
            <a:avLst/>
          </a:prstGeom>
          <a:noFill/>
          <a:ln w="9360">
            <a:noFill/>
          </a:ln>
        </p:spPr>
        <p:style>
          <a:lnRef idx="0"/>
          <a:fillRef idx="0"/>
          <a:effectRef idx="0"/>
          <a:fontRef idx="minor"/>
        </p:style>
      </p:sp>
      <p:sp>
        <p:nvSpPr>
          <p:cNvPr id="408" name="CustomShape 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409" name="CustomShape 3"/>
          <p:cNvSpPr/>
          <p:nvPr/>
        </p:nvSpPr>
        <p:spPr>
          <a:xfrm>
            <a:off x="1920240" y="984600"/>
            <a:ext cx="4667400" cy="1308960"/>
          </a:xfrm>
          <a:prstGeom prst="rect">
            <a:avLst/>
          </a:prstGeom>
          <a:noFill/>
          <a:ln w="9360">
            <a:noFill/>
          </a:ln>
        </p:spPr>
        <p:style>
          <a:lnRef idx="0"/>
          <a:fillRef idx="0"/>
          <a:effectRef idx="0"/>
          <a:fontRef idx="minor"/>
        </p:style>
        <p:txBody>
          <a:bodyPr wrap="none" lIns="90000" rIns="90000" tIns="45000" bIns="45000" anchor="ctr">
            <a:spAutoFit/>
          </a:bodyPr>
          <a:p>
            <a:pPr marL="343080" indent="-342360">
              <a:lnSpc>
                <a:spcPct val="100000"/>
              </a:lnSpc>
              <a:buClr>
                <a:srgbClr val="000000"/>
              </a:buClr>
              <a:buFont typeface="Arial"/>
              <a:buChar char="•"/>
            </a:pPr>
            <a:r>
              <a:rPr b="0" lang="nl-NL" sz="2000" spc="-1" strike="noStrike">
                <a:solidFill>
                  <a:srgbClr val="000000"/>
                </a:solidFill>
                <a:latin typeface="Calibri"/>
                <a:ea typeface="DejaVu Sans"/>
              </a:rPr>
              <a:t>Macromoleculen, maar geen polymeren</a:t>
            </a:r>
            <a:endParaRPr b="0" lang="nl-NL" sz="2000" spc="-1" strike="noStrike">
              <a:latin typeface="Arial"/>
            </a:endParaRPr>
          </a:p>
          <a:p>
            <a:pPr>
              <a:lnSpc>
                <a:spcPct val="100000"/>
              </a:lnSpc>
            </a:pPr>
            <a:endParaRPr b="0" lang="nl-NL" sz="2000" spc="-1" strike="noStrike">
              <a:latin typeface="Arial"/>
            </a:endParaRPr>
          </a:p>
          <a:p>
            <a:pPr marL="343080" indent="-342360">
              <a:lnSpc>
                <a:spcPct val="100000"/>
              </a:lnSpc>
              <a:buClr>
                <a:srgbClr val="000000"/>
              </a:buClr>
              <a:buFont typeface="Arial"/>
              <a:buChar char="•"/>
            </a:pPr>
            <a:r>
              <a:rPr b="0" lang="nl-NL" sz="2000" spc="-1" strike="noStrike">
                <a:solidFill>
                  <a:srgbClr val="000000"/>
                </a:solidFill>
                <a:latin typeface="Calibri"/>
                <a:ea typeface="DejaVu Sans"/>
              </a:rPr>
              <a:t>Hydrofoob: weinig affiniteit voor water </a:t>
            </a:r>
            <a:endParaRPr b="0" lang="nl-NL" sz="2000" spc="-1" strike="noStrike">
              <a:latin typeface="Arial"/>
            </a:endParaRPr>
          </a:p>
          <a:p>
            <a:pPr>
              <a:lnSpc>
                <a:spcPct val="100000"/>
              </a:lnSpc>
            </a:pPr>
            <a:endParaRPr b="0" lang="nl-NL" sz="2000" spc="-1" strike="noStrike">
              <a:latin typeface="Arial"/>
            </a:endParaRPr>
          </a:p>
        </p:txBody>
      </p:sp>
      <p:sp>
        <p:nvSpPr>
          <p:cNvPr id="410"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6B49149-4881-47C4-B05C-79DB0E33352D}" type="slidenum">
              <a:rPr b="0" lang="en-US" sz="1200" spc="-1" strike="noStrike">
                <a:solidFill>
                  <a:srgbClr val="8b8b8b"/>
                </a:solidFill>
                <a:latin typeface="Calibri"/>
              </a:rPr>
              <a:t>&lt;number&gt;</a:t>
            </a:fld>
            <a:endParaRPr b="0" lang="nl-NL" sz="1200" spc="-1" strike="noStrike">
              <a:latin typeface="Arial"/>
            </a:endParaRPr>
          </a:p>
        </p:txBody>
      </p:sp>
      <p:pic>
        <p:nvPicPr>
          <p:cNvPr id="411" name="Afbeelding 4" descr="DSC_9714.JPG"/>
          <p:cNvPicPr/>
          <p:nvPr/>
        </p:nvPicPr>
        <p:blipFill>
          <a:blip r:embed="rId1"/>
          <a:srcRect l="8058" t="0" r="10697" b="0"/>
          <a:stretch/>
        </p:blipFill>
        <p:spPr>
          <a:xfrm>
            <a:off x="2017440" y="2438280"/>
            <a:ext cx="4458960" cy="3672720"/>
          </a:xfrm>
          <a:prstGeom prst="rect">
            <a:avLst/>
          </a:prstGeom>
          <a:ln>
            <a:noFill/>
          </a:ln>
        </p:spPr>
      </p:pic>
      <p:sp>
        <p:nvSpPr>
          <p:cNvPr id="412" name="CustomShape 5"/>
          <p:cNvSpPr/>
          <p:nvPr/>
        </p:nvSpPr>
        <p:spPr>
          <a:xfrm>
            <a:off x="1828800" y="10116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Lipiden (I)</a:t>
            </a:r>
            <a:endParaRPr b="0" lang="nl-NL" sz="3200" spc="-1" strike="noStrike">
              <a:latin typeface="Arial"/>
            </a:endParaRPr>
          </a:p>
        </p:txBody>
      </p:sp>
      <p:sp>
        <p:nvSpPr>
          <p:cNvPr id="413" name="CustomShape 6"/>
          <p:cNvSpPr/>
          <p:nvPr/>
        </p:nvSpPr>
        <p:spPr>
          <a:xfrm>
            <a:off x="6521040" y="2438280"/>
            <a:ext cx="4082040" cy="10652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nl-NL" sz="2000" spc="-1" strike="noStrike" u="sng">
                <a:solidFill>
                  <a:srgbClr val="000000"/>
                </a:solidFill>
                <a:uFillTx/>
                <a:latin typeface="Calibri"/>
                <a:ea typeface="DejaVu Sans"/>
              </a:rPr>
              <a:t>Biologie in huis: </a:t>
            </a:r>
            <a:endParaRPr b="0" lang="nl-NL" sz="2000" spc="-1" strike="noStrike">
              <a:latin typeface="Arial"/>
            </a:endParaRPr>
          </a:p>
          <a:p>
            <a:pPr algn="ctr">
              <a:lnSpc>
                <a:spcPct val="100000"/>
              </a:lnSpc>
            </a:pPr>
            <a:endParaRPr b="0" lang="nl-NL" sz="2000" spc="-1" strike="noStrike">
              <a:latin typeface="Arial"/>
            </a:endParaRPr>
          </a:p>
          <a:p>
            <a:pPr algn="ctr">
              <a:lnSpc>
                <a:spcPct val="100000"/>
              </a:lnSpc>
            </a:pPr>
            <a:r>
              <a:rPr b="0" lang="nl-NL" sz="2400" spc="-1" strike="noStrike">
                <a:solidFill>
                  <a:srgbClr val="000000"/>
                </a:solidFill>
                <a:latin typeface="Calibri"/>
                <a:ea typeface="DejaVu Sans"/>
              </a:rPr>
              <a:t>Olie en limonade mengen niet! </a:t>
            </a:r>
            <a:endParaRPr b="0" lang="nl-NL" sz="2400" spc="-1" strike="noStrike">
              <a:latin typeface="Arial"/>
            </a:endParaRPr>
          </a:p>
        </p:txBody>
      </p:sp>
      <p:sp>
        <p:nvSpPr>
          <p:cNvPr id="414" name="CustomShape 7"/>
          <p:cNvSpPr/>
          <p:nvPr/>
        </p:nvSpPr>
        <p:spPr>
          <a:xfrm>
            <a:off x="6934320" y="4191120"/>
            <a:ext cx="319968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2000" spc="-1" strike="noStrike">
                <a:solidFill>
                  <a:srgbClr val="000000"/>
                </a:solidFill>
                <a:latin typeface="Calibri"/>
                <a:ea typeface="DejaVu Sans"/>
              </a:rPr>
              <a:t>Olijfolie</a:t>
            </a:r>
            <a:endParaRPr b="0" lang="nl-NL" sz="2000" spc="-1" strike="noStrike">
              <a:latin typeface="Arial"/>
            </a:endParaRPr>
          </a:p>
        </p:txBody>
      </p:sp>
      <p:sp>
        <p:nvSpPr>
          <p:cNvPr id="415" name="CustomShape 8"/>
          <p:cNvSpPr/>
          <p:nvPr/>
        </p:nvSpPr>
        <p:spPr>
          <a:xfrm>
            <a:off x="6953760" y="4952880"/>
            <a:ext cx="3338280" cy="394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2000" spc="-1" strike="noStrike">
                <a:solidFill>
                  <a:srgbClr val="000000"/>
                </a:solidFill>
                <a:latin typeface="Calibri"/>
                <a:ea typeface="DejaVu Sans"/>
              </a:rPr>
              <a:t>Limonade (waterige oplossing)</a:t>
            </a:r>
            <a:endParaRPr b="0" lang="nl-NL" sz="2000" spc="-1" strike="noStrike">
              <a:latin typeface="Arial"/>
            </a:endParaRPr>
          </a:p>
        </p:txBody>
      </p:sp>
      <p:sp>
        <p:nvSpPr>
          <p:cNvPr id="416" name="CustomShape 9"/>
          <p:cNvSpPr/>
          <p:nvPr/>
        </p:nvSpPr>
        <p:spPr>
          <a:xfrm>
            <a:off x="5638680" y="4267080"/>
            <a:ext cx="1294560" cy="227880"/>
          </a:xfrm>
          <a:prstGeom prst="leftArrow">
            <a:avLst>
              <a:gd name="adj1" fmla="val 50000"/>
              <a:gd name="adj2" fmla="val 50000"/>
            </a:avLst>
          </a:prstGeom>
          <a:solidFill>
            <a:schemeClr val="accent2">
              <a:lumMod val="50000"/>
            </a:schemeClr>
          </a:solidFill>
          <a:ln>
            <a:solidFill>
              <a:srgbClr val="5597d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17" name="CustomShape 10"/>
          <p:cNvSpPr/>
          <p:nvPr/>
        </p:nvSpPr>
        <p:spPr>
          <a:xfrm>
            <a:off x="5334120" y="5029200"/>
            <a:ext cx="1599480" cy="227880"/>
          </a:xfrm>
          <a:prstGeom prst="leftArrow">
            <a:avLst>
              <a:gd name="adj1" fmla="val 50000"/>
              <a:gd name="adj2" fmla="val 50000"/>
            </a:avLst>
          </a:prstGeom>
          <a:solidFill>
            <a:schemeClr val="accent2">
              <a:lumMod val="50000"/>
            </a:schemeClr>
          </a:solidFill>
          <a:ln>
            <a:solidFill>
              <a:srgbClr val="5597d3"/>
            </a:solidFill>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18" name="Group 1"/>
          <p:cNvGrpSpPr/>
          <p:nvPr/>
        </p:nvGrpSpPr>
        <p:grpSpPr>
          <a:xfrm>
            <a:off x="5433840" y="2895480"/>
            <a:ext cx="3861720" cy="3260160"/>
            <a:chOff x="5433840" y="2895480"/>
            <a:chExt cx="3861720" cy="3260160"/>
          </a:xfrm>
        </p:grpSpPr>
        <p:grpSp>
          <p:nvGrpSpPr>
            <p:cNvPr id="419" name="Group 2"/>
            <p:cNvGrpSpPr/>
            <p:nvPr/>
          </p:nvGrpSpPr>
          <p:grpSpPr>
            <a:xfrm>
              <a:off x="5562720" y="2895480"/>
              <a:ext cx="3732840" cy="2818800"/>
              <a:chOff x="5562720" y="2895480"/>
              <a:chExt cx="3732840" cy="2818800"/>
            </a:xfrm>
          </p:grpSpPr>
          <p:pic>
            <p:nvPicPr>
              <p:cNvPr id="420" name="Picture 12" descr="05_13PhospholipidStructur_L.jpg"/>
              <p:cNvPicPr/>
              <p:nvPr/>
            </p:nvPicPr>
            <p:blipFill>
              <a:blip r:embed="rId1"/>
              <a:stretch/>
            </p:blipFill>
            <p:spPr>
              <a:xfrm>
                <a:off x="5562720" y="3258000"/>
                <a:ext cx="3513600" cy="2338560"/>
              </a:xfrm>
              <a:prstGeom prst="rect">
                <a:avLst/>
              </a:prstGeom>
              <a:ln w="9360">
                <a:noFill/>
              </a:ln>
            </p:spPr>
          </p:pic>
          <p:sp>
            <p:nvSpPr>
              <p:cNvPr id="421" name="CustomShape 3"/>
              <p:cNvSpPr/>
              <p:nvPr/>
            </p:nvSpPr>
            <p:spPr>
              <a:xfrm>
                <a:off x="6660720" y="2895480"/>
                <a:ext cx="2634840" cy="2818800"/>
              </a:xfrm>
              <a:prstGeom prst="rect">
                <a:avLst/>
              </a:prstGeom>
              <a:solidFill>
                <a:schemeClr val="bg1"/>
              </a:solidFill>
              <a:ln w="9360">
                <a:solidFill>
                  <a:schemeClr val="bg1"/>
                </a:solidFill>
                <a:miter/>
              </a:ln>
            </p:spPr>
            <p:style>
              <a:lnRef idx="0"/>
              <a:fillRef idx="0"/>
              <a:effectRef idx="0"/>
              <a:fontRef idx="minor"/>
            </p:style>
          </p:sp>
        </p:grpSp>
        <p:sp>
          <p:nvSpPr>
            <p:cNvPr id="422" name="CustomShape 4"/>
            <p:cNvSpPr/>
            <p:nvPr/>
          </p:nvSpPr>
          <p:spPr>
            <a:xfrm>
              <a:off x="5433840" y="5791320"/>
              <a:ext cx="1270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fosfolipiden</a:t>
              </a:r>
              <a:endParaRPr b="0" lang="nl-NL" sz="1800" spc="-1" strike="noStrike">
                <a:latin typeface="Arial"/>
              </a:endParaRPr>
            </a:p>
          </p:txBody>
        </p:sp>
      </p:grpSp>
      <p:sp>
        <p:nvSpPr>
          <p:cNvPr id="423" name="CustomShape 5"/>
          <p:cNvSpPr/>
          <p:nvPr/>
        </p:nvSpPr>
        <p:spPr>
          <a:xfrm>
            <a:off x="1523880" y="6432120"/>
            <a:ext cx="183960" cy="368640"/>
          </a:xfrm>
          <a:prstGeom prst="rect">
            <a:avLst/>
          </a:prstGeom>
          <a:noFill/>
          <a:ln w="9360">
            <a:noFill/>
          </a:ln>
        </p:spPr>
        <p:style>
          <a:lnRef idx="0"/>
          <a:fillRef idx="0"/>
          <a:effectRef idx="0"/>
          <a:fontRef idx="minor"/>
        </p:style>
      </p:sp>
      <p:grpSp>
        <p:nvGrpSpPr>
          <p:cNvPr id="424" name="Group 6"/>
          <p:cNvGrpSpPr/>
          <p:nvPr/>
        </p:nvGrpSpPr>
        <p:grpSpPr>
          <a:xfrm>
            <a:off x="1600200" y="1486080"/>
            <a:ext cx="3351960" cy="4669560"/>
            <a:chOff x="1600200" y="1486080"/>
            <a:chExt cx="3351960" cy="4669560"/>
          </a:xfrm>
        </p:grpSpPr>
        <p:grpSp>
          <p:nvGrpSpPr>
            <p:cNvPr id="425" name="Group 7"/>
            <p:cNvGrpSpPr/>
            <p:nvPr/>
          </p:nvGrpSpPr>
          <p:grpSpPr>
            <a:xfrm>
              <a:off x="1600200" y="1486080"/>
              <a:ext cx="3351960" cy="3885120"/>
              <a:chOff x="1600200" y="1486080"/>
              <a:chExt cx="3351960" cy="3885120"/>
            </a:xfrm>
          </p:grpSpPr>
          <p:pic>
            <p:nvPicPr>
              <p:cNvPr id="426" name="Picture 10" descr="05_11FatStructure_L.jpg"/>
              <p:cNvPicPr/>
              <p:nvPr/>
            </p:nvPicPr>
            <p:blipFill>
              <a:blip r:embed="rId2"/>
              <a:stretch/>
            </p:blipFill>
            <p:spPr>
              <a:xfrm>
                <a:off x="2053440" y="1983960"/>
                <a:ext cx="2812320" cy="3387240"/>
              </a:xfrm>
              <a:prstGeom prst="rect">
                <a:avLst/>
              </a:prstGeom>
              <a:ln w="9360">
                <a:noFill/>
              </a:ln>
            </p:spPr>
          </p:pic>
          <p:sp>
            <p:nvSpPr>
              <p:cNvPr id="427" name="CustomShape 8"/>
              <p:cNvSpPr/>
              <p:nvPr/>
            </p:nvSpPr>
            <p:spPr>
              <a:xfrm>
                <a:off x="1600200" y="1486080"/>
                <a:ext cx="3351960" cy="1792800"/>
              </a:xfrm>
              <a:prstGeom prst="rect">
                <a:avLst/>
              </a:prstGeom>
              <a:solidFill>
                <a:schemeClr val="bg1"/>
              </a:solidFill>
              <a:ln w="9360">
                <a:solidFill>
                  <a:schemeClr val="bg1"/>
                </a:solidFill>
                <a:miter/>
              </a:ln>
            </p:spPr>
            <p:style>
              <a:lnRef idx="0"/>
              <a:fillRef idx="0"/>
              <a:effectRef idx="0"/>
              <a:fontRef idx="minor"/>
            </p:style>
          </p:sp>
        </p:grpSp>
        <p:sp>
          <p:nvSpPr>
            <p:cNvPr id="428" name="CustomShape 9"/>
            <p:cNvSpPr/>
            <p:nvPr/>
          </p:nvSpPr>
          <p:spPr>
            <a:xfrm>
              <a:off x="2639160" y="5791320"/>
              <a:ext cx="772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vetten</a:t>
              </a:r>
              <a:endParaRPr b="0" lang="nl-NL" sz="1800" spc="-1" strike="noStrike">
                <a:latin typeface="Arial"/>
              </a:endParaRPr>
            </a:p>
          </p:txBody>
        </p:sp>
      </p:grpSp>
      <p:grpSp>
        <p:nvGrpSpPr>
          <p:cNvPr id="429" name="Group 10"/>
          <p:cNvGrpSpPr/>
          <p:nvPr/>
        </p:nvGrpSpPr>
        <p:grpSpPr>
          <a:xfrm>
            <a:off x="7391520" y="3962520"/>
            <a:ext cx="2513880" cy="2193120"/>
            <a:chOff x="7391520" y="3962520"/>
            <a:chExt cx="2513880" cy="2193120"/>
          </a:xfrm>
        </p:grpSpPr>
        <p:pic>
          <p:nvPicPr>
            <p:cNvPr id="430" name="Picture 8" descr="05_15Cholesterol_U.jpg"/>
            <p:cNvPicPr/>
            <p:nvPr/>
          </p:nvPicPr>
          <p:blipFill>
            <a:blip r:embed="rId3"/>
            <a:stretch/>
          </p:blipFill>
          <p:spPr>
            <a:xfrm>
              <a:off x="7391520" y="3962520"/>
              <a:ext cx="2513880" cy="1227960"/>
            </a:xfrm>
            <a:prstGeom prst="rect">
              <a:avLst/>
            </a:prstGeom>
            <a:ln w="9360">
              <a:noFill/>
            </a:ln>
          </p:spPr>
        </p:pic>
        <p:sp>
          <p:nvSpPr>
            <p:cNvPr id="431" name="CustomShape 11"/>
            <p:cNvSpPr/>
            <p:nvPr/>
          </p:nvSpPr>
          <p:spPr>
            <a:xfrm>
              <a:off x="8245440" y="5791320"/>
              <a:ext cx="1060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steroïden</a:t>
              </a:r>
              <a:endParaRPr b="0" lang="nl-NL" sz="1800" spc="-1" strike="noStrike">
                <a:latin typeface="Arial"/>
              </a:endParaRPr>
            </a:p>
          </p:txBody>
        </p:sp>
      </p:grpSp>
      <p:sp>
        <p:nvSpPr>
          <p:cNvPr id="432" name="CustomShape 1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433" name="CustomShape 13"/>
          <p:cNvSpPr/>
          <p:nvPr/>
        </p:nvSpPr>
        <p:spPr>
          <a:xfrm>
            <a:off x="2197080" y="1163520"/>
            <a:ext cx="7452720" cy="1574280"/>
          </a:xfrm>
          <a:prstGeom prst="rect">
            <a:avLst/>
          </a:prstGeom>
          <a:noFill/>
          <a:ln w="9360">
            <a:noFill/>
          </a:ln>
        </p:spPr>
        <p:style>
          <a:lnRef idx="0"/>
          <a:fillRef idx="0"/>
          <a:effectRef idx="0"/>
          <a:fontRef idx="minor"/>
        </p:style>
        <p:txBody>
          <a:bodyPr wrap="none" lIns="90000" rIns="90000" tIns="45000" bIns="45000" anchor="ctr">
            <a:spAutoFit/>
          </a:bodyPr>
          <a:p>
            <a:pPr marL="285840" indent="-285120">
              <a:lnSpc>
                <a:spcPct val="100000"/>
              </a:lnSpc>
              <a:spcAft>
                <a:spcPts val="1001"/>
              </a:spcAft>
              <a:buClr>
                <a:srgbClr val="000000"/>
              </a:buClr>
              <a:buFont typeface="Arial"/>
              <a:buChar char="•"/>
            </a:pPr>
            <a:r>
              <a:rPr b="0" lang="nl-NL" sz="2000" spc="-1" strike="noStrike">
                <a:solidFill>
                  <a:srgbClr val="000000"/>
                </a:solidFill>
                <a:latin typeface="Calibri"/>
                <a:ea typeface="DejaVu Sans"/>
              </a:rPr>
              <a:t>Structuur: koolwaterstoffen met een chemisch binding met zuurstof</a:t>
            </a:r>
            <a:endParaRPr b="0" lang="nl-NL" sz="2000" spc="-1" strike="noStrike">
              <a:latin typeface="Arial"/>
            </a:endParaRPr>
          </a:p>
          <a:p>
            <a:pPr marL="343080" indent="-342360">
              <a:lnSpc>
                <a:spcPct val="100000"/>
              </a:lnSpc>
              <a:spcAft>
                <a:spcPts val="901"/>
              </a:spcAft>
              <a:buClr>
                <a:srgbClr val="000000"/>
              </a:buClr>
              <a:buFont typeface="Arial"/>
              <a:buAutoNum type="arabicPeriod"/>
            </a:pPr>
            <a:r>
              <a:rPr b="0" lang="nl-NL" sz="1800" spc="-1" strike="noStrike">
                <a:solidFill>
                  <a:srgbClr val="000000"/>
                </a:solidFill>
                <a:latin typeface="Calibri"/>
                <a:ea typeface="DejaVu Sans"/>
              </a:rPr>
              <a:t>Vetten</a:t>
            </a:r>
            <a:endParaRPr b="0" lang="nl-NL" sz="1800" spc="-1" strike="noStrike">
              <a:latin typeface="Arial"/>
            </a:endParaRPr>
          </a:p>
          <a:p>
            <a:pPr marL="343080" indent="-342360">
              <a:lnSpc>
                <a:spcPct val="100000"/>
              </a:lnSpc>
              <a:spcAft>
                <a:spcPts val="901"/>
              </a:spcAft>
              <a:buClr>
                <a:srgbClr val="000000"/>
              </a:buClr>
              <a:buFont typeface="Arial"/>
              <a:buAutoNum type="arabicPeriod"/>
            </a:pPr>
            <a:r>
              <a:rPr b="0" lang="nl-NL" sz="1800" spc="-1" strike="noStrike">
                <a:solidFill>
                  <a:srgbClr val="000000"/>
                </a:solidFill>
                <a:latin typeface="Calibri"/>
                <a:ea typeface="DejaVu Sans"/>
              </a:rPr>
              <a:t>Fosfolipiden</a:t>
            </a:r>
            <a:endParaRPr b="0" lang="nl-NL" sz="1800" spc="-1" strike="noStrike">
              <a:latin typeface="Arial"/>
            </a:endParaRPr>
          </a:p>
          <a:p>
            <a:pPr marL="343080" indent="-342360">
              <a:lnSpc>
                <a:spcPct val="100000"/>
              </a:lnSpc>
              <a:spcAft>
                <a:spcPts val="901"/>
              </a:spcAft>
              <a:buClr>
                <a:srgbClr val="000000"/>
              </a:buClr>
              <a:buFont typeface="Arial"/>
              <a:buAutoNum type="arabicPeriod"/>
            </a:pPr>
            <a:r>
              <a:rPr b="0" lang="nl-NL" sz="1800" spc="-1" strike="noStrike">
                <a:solidFill>
                  <a:srgbClr val="000000"/>
                </a:solidFill>
                <a:latin typeface="Calibri"/>
                <a:ea typeface="DejaVu Sans"/>
              </a:rPr>
              <a:t>Steroiden</a:t>
            </a:r>
            <a:endParaRPr b="0" lang="nl-NL" sz="1800" spc="-1" strike="noStrike">
              <a:latin typeface="Arial"/>
            </a:endParaRPr>
          </a:p>
        </p:txBody>
      </p:sp>
      <p:sp>
        <p:nvSpPr>
          <p:cNvPr id="434" name="CustomShape 1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D6A9B06-F735-4691-9C6A-23C042E7C289}" type="slidenum">
              <a:rPr b="0" lang="en-US" sz="1200" spc="-1" strike="noStrike">
                <a:solidFill>
                  <a:srgbClr val="8b8b8b"/>
                </a:solidFill>
                <a:latin typeface="Calibri"/>
              </a:rPr>
              <a:t>&lt;number&gt;</a:t>
            </a:fld>
            <a:endParaRPr b="0" lang="nl-NL" sz="1200" spc="-1" strike="noStrike">
              <a:latin typeface="Arial"/>
            </a:endParaRPr>
          </a:p>
        </p:txBody>
      </p:sp>
      <p:sp>
        <p:nvSpPr>
          <p:cNvPr id="435" name="CustomShape 15"/>
          <p:cNvSpPr/>
          <p:nvPr/>
        </p:nvSpPr>
        <p:spPr>
          <a:xfrm>
            <a:off x="1828800" y="10116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Lipiden (II)</a:t>
            </a:r>
            <a:endParaRPr b="0" lang="nl-NL" sz="3200" spc="-1" strike="noStrike">
              <a:latin typeface="Arial"/>
            </a:endParaRPr>
          </a:p>
        </p:txBody>
      </p:sp>
    </p:spTree>
  </p:cSld>
  <mc:AlternateContent>
    <mc:Choice Requires="p14">
      <p:transition spd="slow" p14:dur="2000"/>
    </mc:Choice>
    <mc:Fallback>
      <p:transition spd="slow"/>
    </mc:Fallback>
  </mc:AlternateContent>
  <p:timing>
    <p:tnLst>
      <p:par>
        <p:cTn id="137" dur="indefinite" restart="never" nodeType="tmRoot">
          <p:childTnLst>
            <p:seq>
              <p:cTn id="138" dur="indefinite" nodeType="mainSeq">
                <p:childTnLst>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42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41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1523880" y="1122480"/>
            <a:ext cx="9143280" cy="2386800"/>
          </a:xfrm>
          <a:prstGeom prst="rect">
            <a:avLst/>
          </a:prstGeom>
          <a:noFill/>
          <a:ln>
            <a:noFill/>
          </a:ln>
        </p:spPr>
        <p:style>
          <a:lnRef idx="0"/>
          <a:fillRef idx="0"/>
          <a:effectRef idx="0"/>
          <a:fontRef idx="minor"/>
        </p:style>
      </p:sp>
      <p:graphicFrame>
        <p:nvGraphicFramePr>
          <p:cNvPr id="165" name="Table 2"/>
          <p:cNvGraphicFramePr/>
          <p:nvPr/>
        </p:nvGraphicFramePr>
        <p:xfrm>
          <a:off x="461160" y="670680"/>
          <a:ext cx="10972080" cy="4761360"/>
        </p:xfrm>
        <a:graphic>
          <a:graphicData uri="http://schemas.openxmlformats.org/drawingml/2006/table">
            <a:tbl>
              <a:tblPr/>
              <a:tblGrid>
                <a:gridCol w="1316160"/>
                <a:gridCol w="551880"/>
                <a:gridCol w="9104400"/>
              </a:tblGrid>
              <a:tr h="603720">
                <a:tc>
                  <a:txBody>
                    <a:bodyPr lIns="90000" rIns="90000">
                      <a:noAutofit/>
                    </a:bodyPr>
                    <a:p>
                      <a:pPr>
                        <a:lnSpc>
                          <a:spcPct val="100000"/>
                        </a:lnSpc>
                      </a:pPr>
                      <a:r>
                        <a:rPr b="0" lang="nl-NL" sz="1800" spc="-1" strike="noStrike">
                          <a:latin typeface="Arial"/>
                        </a:rPr>
                        <a:t>lesweek</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nl-NL" sz="1800" spc="-1" strike="noStrike">
                          <a:latin typeface="Arial"/>
                        </a:rPr>
                        <a:t>les</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nl-NL" sz="1800" spc="-1" strike="noStrike">
                          <a:latin typeface="Arial"/>
                        </a:rPr>
                        <a:t>Hoofdstuk</a:t>
                      </a:r>
                      <a:endParaRPr b="0" lang="nl-NL" sz="1800" spc="-1" strike="noStrike">
                        <a:latin typeface="Arial"/>
                      </a:endParaRPr>
                    </a:p>
                    <a:p>
                      <a:pPr>
                        <a:lnSpc>
                          <a:spcPct val="100000"/>
                        </a:lnSpc>
                      </a:pP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47760">
                <a:tc>
                  <a:txBody>
                    <a:bodyPr lIns="90000" rIns="90000">
                      <a:noAutofit/>
                    </a:bodyPr>
                    <a:p>
                      <a:pPr>
                        <a:lnSpc>
                          <a:spcPct val="100000"/>
                        </a:lnSpc>
                      </a:pPr>
                      <a:r>
                        <a:rPr b="0" lang="nl-NL" sz="1800" spc="-1" strike="noStrike">
                          <a:latin typeface="Arial"/>
                        </a:rPr>
                        <a:t>1</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r">
                        <a:lnSpc>
                          <a:spcPct val="100000"/>
                        </a:lnSpc>
                      </a:pPr>
                      <a:r>
                        <a:rPr b="0" lang="nl-NL" sz="1800" spc="-1" strike="noStrike">
                          <a:latin typeface="Arial"/>
                        </a:rPr>
                        <a:t>1</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nl-NL" sz="1800" spc="-1" strike="noStrike">
                          <a:latin typeface="Arial"/>
                        </a:rPr>
                        <a:t>Hoofdstuk 5: pp. 114-123 macromoleculen, koolhydraten en lipiden</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r">
                        <a:lnSpc>
                          <a:spcPct val="100000"/>
                        </a:lnSpc>
                      </a:pPr>
                      <a:r>
                        <a:rPr b="0" lang="nl-NL" sz="1800" spc="-1" strike="noStrike">
                          <a:latin typeface="Arial"/>
                        </a:rPr>
                        <a:t>2</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nl-NL" sz="1800" spc="-1" strike="noStrike">
                          <a:latin typeface="Arial"/>
                        </a:rPr>
                        <a:t>Hoofdstuk 5: pp. 123-139 eiwitten, nucleïnezuren</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nSpc>
                          <a:spcPct val="100000"/>
                        </a:lnSpc>
                      </a:pPr>
                      <a:r>
                        <a:rPr b="0" lang="nl-NL" sz="1800" spc="-1" strike="noStrike">
                          <a:latin typeface="Arial"/>
                        </a:rPr>
                        <a:t>2</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r">
                        <a:lnSpc>
                          <a:spcPct val="100000"/>
                        </a:lnSpc>
                      </a:pPr>
                      <a:r>
                        <a:rPr b="0" lang="nl-NL" sz="1800" spc="-1" strike="noStrike">
                          <a:latin typeface="Arial"/>
                        </a:rPr>
                        <a:t>3</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nl-NL" sz="1800" spc="-1" strike="noStrike">
                          <a:latin typeface="Arial"/>
                        </a:rPr>
                        <a:t>Hoofdstuk 6: pp. 141-151 celmetabolisme en thermodynamica</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r">
                        <a:lnSpc>
                          <a:spcPct val="100000"/>
                        </a:lnSpc>
                      </a:pPr>
                      <a:r>
                        <a:rPr b="0" lang="nl-NL" sz="1800" spc="-1" strike="noStrike">
                          <a:latin typeface="Arial"/>
                        </a:rPr>
                        <a:t>4</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nl-NL" sz="1800" spc="-1" strike="noStrike">
                          <a:latin typeface="Arial"/>
                        </a:rPr>
                        <a:t>Hoofdstuk 6: pp. 151-161 enzymen</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nSpc>
                          <a:spcPct val="100000"/>
                        </a:lnSpc>
                      </a:pPr>
                      <a:r>
                        <a:rPr b="0" lang="nl-NL" sz="1800" spc="-1" strike="noStrike">
                          <a:latin typeface="Arial"/>
                        </a:rPr>
                        <a:t>3</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r">
                        <a:lnSpc>
                          <a:spcPct val="100000"/>
                        </a:lnSpc>
                      </a:pPr>
                      <a:r>
                        <a:rPr b="0" lang="nl-NL" sz="1800" spc="-1" strike="noStrike">
                          <a:latin typeface="Arial"/>
                        </a:rPr>
                        <a:t>5</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nl-NL" sz="1800" spc="-1" strike="noStrike">
                          <a:latin typeface="Arial"/>
                        </a:rPr>
                        <a:t>Hoofdstuk 7: pp. 163-195 celstructuren en hun functies</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r">
                        <a:lnSpc>
                          <a:spcPct val="100000"/>
                        </a:lnSpc>
                      </a:pPr>
                      <a:r>
                        <a:rPr b="0" lang="nl-NL" sz="1800" spc="-1" strike="noStrike">
                          <a:latin typeface="Arial"/>
                        </a:rPr>
                        <a:t>6</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nl-NL" sz="1800" spc="-1" strike="noStrike">
                          <a:latin typeface="Arial"/>
                        </a:rPr>
                        <a:t>idem</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nSpc>
                          <a:spcPct val="100000"/>
                        </a:lnSpc>
                      </a:pPr>
                      <a:r>
                        <a:rPr b="0" lang="nl-NL" sz="1800" spc="-1" strike="noStrike">
                          <a:latin typeface="Arial"/>
                        </a:rPr>
                        <a:t>4</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r">
                        <a:lnSpc>
                          <a:spcPct val="100000"/>
                        </a:lnSpc>
                      </a:pPr>
                      <a:r>
                        <a:rPr b="0" lang="nl-NL" sz="1800" spc="-1" strike="noStrike">
                          <a:latin typeface="Arial"/>
                        </a:rPr>
                        <a:t>7</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nl-NL" sz="1800" spc="-1" strike="noStrike">
                          <a:latin typeface="Arial"/>
                        </a:rPr>
                        <a:t>Maken extra opdrachten</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r">
                        <a:lnSpc>
                          <a:spcPct val="100000"/>
                        </a:lnSpc>
                      </a:pPr>
                      <a:r>
                        <a:rPr b="0" lang="nl-NL" sz="1800" spc="-1" strike="noStrike">
                          <a:latin typeface="Arial"/>
                        </a:rPr>
                        <a:t>8</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nl-NL" sz="1800" spc="-1" strike="noStrike">
                          <a:latin typeface="Arial"/>
                        </a:rPr>
                        <a:t>Vragenuurtje</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nSpc>
                          <a:spcPct val="100000"/>
                        </a:lnSpc>
                      </a:pPr>
                      <a:r>
                        <a:rPr b="0" lang="nl-NL" sz="1800" spc="-1" strike="noStrike">
                          <a:latin typeface="Arial"/>
                        </a:rPr>
                        <a:t>5</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r">
                        <a:lnSpc>
                          <a:spcPct val="100000"/>
                        </a:lnSpc>
                      </a:pPr>
                      <a:r>
                        <a:rPr b="0" lang="nl-NL" sz="1800" spc="-1" strike="noStrike">
                          <a:latin typeface="Arial"/>
                        </a:rPr>
                        <a:t>9</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nl-NL" sz="1800" spc="-1" strike="noStrike">
                          <a:latin typeface="Arial"/>
                        </a:rPr>
                        <a:t>Hoofdstuk 8: pp. 196-206 celmembranen en passief transport</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r">
                        <a:lnSpc>
                          <a:spcPct val="100000"/>
                        </a:lnSpc>
                      </a:pPr>
                      <a:r>
                        <a:rPr b="0" lang="nl-NL" sz="1800" spc="-1" strike="noStrike">
                          <a:latin typeface="Arial"/>
                        </a:rPr>
                        <a:t>10</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nl-NL" sz="1800" spc="-1" strike="noStrike">
                          <a:latin typeface="Arial"/>
                        </a:rPr>
                        <a:t>Hoofdstuk 8: pp. 206-212 celmembranen en actief transport</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nSpc>
                          <a:spcPct val="100000"/>
                        </a:lnSpc>
                      </a:pPr>
                      <a:r>
                        <a:rPr b="0" lang="nl-NL" sz="1800" spc="-1" strike="noStrike">
                          <a:latin typeface="Arial"/>
                        </a:rPr>
                        <a:t>6</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r">
                        <a:lnSpc>
                          <a:spcPct val="100000"/>
                        </a:lnSpc>
                      </a:pPr>
                      <a:r>
                        <a:rPr b="0" lang="nl-NL" sz="1800" spc="-1" strike="noStrike">
                          <a:latin typeface="Arial"/>
                        </a:rPr>
                        <a:t>11</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nl-NL" sz="1800" spc="-1" strike="noStrike">
                          <a:latin typeface="Arial"/>
                        </a:rPr>
                        <a:t>Hoofdstuk 10: pp. 236-241 oxidatie-reductie</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r">
                        <a:lnSpc>
                          <a:spcPct val="100000"/>
                        </a:lnSpc>
                      </a:pPr>
                      <a:r>
                        <a:rPr b="0" lang="nl-NL" sz="1800" spc="-1" strike="noStrike">
                          <a:latin typeface="Arial"/>
                        </a:rPr>
                        <a:t>12</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nl-NL" sz="1800" spc="-1" strike="noStrike">
                          <a:latin typeface="Arial"/>
                        </a:rPr>
                        <a:t>Hoofdstuk 10: pp. 241-246 glycolyse en citroenzuurcyclus</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oAutofit/>
                    </a:bodyPr>
                    <a:p>
                      <a:pPr>
                        <a:lnSpc>
                          <a:spcPct val="100000"/>
                        </a:lnSpc>
                      </a:pPr>
                      <a:r>
                        <a:rPr b="0" lang="nl-NL" sz="1800" spc="-1" strike="noStrike">
                          <a:latin typeface="Arial"/>
                        </a:rPr>
                        <a:t>7</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gn="r">
                        <a:lnSpc>
                          <a:spcPct val="100000"/>
                        </a:lnSpc>
                      </a:pPr>
                      <a:r>
                        <a:rPr b="0" lang="nl-NL" sz="1800" spc="-1" strike="noStrike">
                          <a:latin typeface="Arial"/>
                        </a:rPr>
                        <a:t>13</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nl-NL" sz="1800" spc="-1" strike="noStrike">
                          <a:latin typeface="Arial"/>
                        </a:rPr>
                        <a:t>Hoofdstuk 10: pp. 246-258 oxidatieve fosforylering</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r">
                        <a:lnSpc>
                          <a:spcPct val="100000"/>
                        </a:lnSpc>
                      </a:pPr>
                      <a:r>
                        <a:rPr b="0" lang="nl-NL" sz="1800" spc="-1" strike="noStrike">
                          <a:latin typeface="Arial"/>
                        </a:rPr>
                        <a:t>14</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nl-NL" sz="1800" spc="-1" strike="noStrike">
                          <a:latin typeface="Arial"/>
                        </a:rPr>
                        <a:t>vragenuurtje</a:t>
                      </a:r>
                      <a:endParaRPr b="0" lang="nl-NL"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6" name="Picture 4" descr="05_11FatStructure_L.jpg"/>
          <p:cNvPicPr/>
          <p:nvPr/>
        </p:nvPicPr>
        <p:blipFill>
          <a:blip r:embed="rId1"/>
          <a:srcRect l="0" t="41900" r="0" b="4085"/>
          <a:stretch/>
        </p:blipFill>
        <p:spPr>
          <a:xfrm>
            <a:off x="4800600" y="4038480"/>
            <a:ext cx="5714280" cy="2602800"/>
          </a:xfrm>
          <a:prstGeom prst="rect">
            <a:avLst/>
          </a:prstGeom>
          <a:ln w="9360">
            <a:noFill/>
          </a:ln>
        </p:spPr>
      </p:pic>
      <p:sp>
        <p:nvSpPr>
          <p:cNvPr id="437" name="CustomShape 1"/>
          <p:cNvSpPr/>
          <p:nvPr/>
        </p:nvSpPr>
        <p:spPr>
          <a:xfrm>
            <a:off x="1828800" y="694800"/>
            <a:ext cx="8533800" cy="2832120"/>
          </a:xfrm>
          <a:prstGeom prst="rect">
            <a:avLst/>
          </a:prstGeom>
          <a:noFill/>
          <a:ln w="9360">
            <a:noFill/>
          </a:ln>
        </p:spPr>
        <p:style>
          <a:lnRef idx="0"/>
          <a:fillRef idx="0"/>
          <a:effectRef idx="0"/>
          <a:fontRef idx="minor"/>
        </p:style>
        <p:txBody>
          <a:bodyPr lIns="90000" rIns="90000" tIns="45000" bIns="45000" anchor="ctr">
            <a:spAutoFit/>
          </a:bodyPr>
          <a:p>
            <a:pPr marL="216000" indent="-215640">
              <a:lnSpc>
                <a:spcPct val="125000"/>
              </a:lnSpc>
              <a:buClr>
                <a:srgbClr val="000000"/>
              </a:buClr>
              <a:buFont typeface="Symbol"/>
              <a:buChar char=""/>
            </a:pPr>
            <a:r>
              <a:rPr b="0" lang="nl-NL" sz="1800" spc="-1" strike="noStrike">
                <a:solidFill>
                  <a:srgbClr val="000000"/>
                </a:solidFill>
                <a:latin typeface="Calibri"/>
                <a:ea typeface="Times New Roman"/>
              </a:rPr>
              <a:t> </a:t>
            </a:r>
            <a:r>
              <a:rPr b="0" lang="nl-NL" sz="1800" spc="-1" strike="noStrike" u="sng">
                <a:solidFill>
                  <a:srgbClr val="000000"/>
                </a:solidFill>
                <a:uFillTx/>
                <a:latin typeface="Calibri"/>
                <a:ea typeface="Times New Roman"/>
              </a:rPr>
              <a:t>Functie</a:t>
            </a:r>
            <a:r>
              <a:rPr b="0" lang="nl-NL" sz="1800" spc="-1" strike="noStrike">
                <a:solidFill>
                  <a:srgbClr val="000000"/>
                </a:solidFill>
                <a:latin typeface="Calibri"/>
                <a:ea typeface="Times New Roman"/>
              </a:rPr>
              <a:t>: energie opslag</a:t>
            </a:r>
            <a:endParaRPr b="0" lang="nl-NL" sz="1800" spc="-1" strike="noStrike">
              <a:latin typeface="Arial"/>
            </a:endParaRPr>
          </a:p>
          <a:p>
            <a:pPr marL="216000" indent="-215640">
              <a:lnSpc>
                <a:spcPct val="125000"/>
              </a:lnSpc>
              <a:buClr>
                <a:srgbClr val="000000"/>
              </a:buClr>
              <a:buFont typeface="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Glycerol (alcohol) + 3 vetzuren (16-18 koolstofatomen) = Triacylglycerol</a:t>
            </a:r>
            <a:endParaRPr b="0" lang="nl-NL" sz="1800" spc="-1" strike="noStrike">
              <a:latin typeface="Arial"/>
            </a:endParaRPr>
          </a:p>
          <a:p>
            <a:pPr marL="216000" indent="-215640">
              <a:lnSpc>
                <a:spcPct val="125000"/>
              </a:lnSpc>
              <a:buClr>
                <a:srgbClr val="000000"/>
              </a:buClr>
              <a:buFont typeface="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C-H bindingen (niet polair)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Hydrofoob</a:t>
            </a:r>
            <a:endParaRPr b="0" lang="nl-NL" sz="1800" spc="-1" strike="noStrike">
              <a:latin typeface="Arial"/>
            </a:endParaRPr>
          </a:p>
          <a:p>
            <a:pPr marL="216000" indent="-215640">
              <a:lnSpc>
                <a:spcPct val="125000"/>
              </a:lnSpc>
              <a:buClr>
                <a:srgbClr val="000000"/>
              </a:buClr>
              <a:buFont typeface="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Ester binding: alcohol + zuur groep (carboxyl)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ester verbinding.</a:t>
            </a:r>
            <a:endParaRPr b="0" lang="nl-NL" sz="1800" spc="-1" strike="noStrike">
              <a:latin typeface="Arial"/>
            </a:endParaRPr>
          </a:p>
          <a:p>
            <a:pPr>
              <a:lnSpc>
                <a:spcPct val="125000"/>
              </a:lnSpc>
            </a:pPr>
            <a:endParaRPr b="0" lang="nl-NL" sz="1800" spc="-1" strike="noStrike">
              <a:latin typeface="Arial"/>
            </a:endParaRPr>
          </a:p>
          <a:p>
            <a:pPr marL="216000" indent="-215640">
              <a:lnSpc>
                <a:spcPct val="125000"/>
              </a:lnSpc>
              <a:buClr>
                <a:srgbClr val="000000"/>
              </a:buClr>
              <a:buFont typeface="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Vet is geen polymeer!</a:t>
            </a:r>
            <a:endParaRPr b="0" lang="nl-NL" sz="1800" spc="-1" strike="noStrike">
              <a:latin typeface="Arial"/>
            </a:endParaRPr>
          </a:p>
          <a:p>
            <a:pPr>
              <a:lnSpc>
                <a:spcPct val="125000"/>
              </a:lnSpc>
            </a:pPr>
            <a:endParaRPr b="0" lang="nl-NL" sz="1800" spc="-1" strike="noStrike">
              <a:latin typeface="Arial"/>
            </a:endParaRPr>
          </a:p>
          <a:p>
            <a:pPr>
              <a:lnSpc>
                <a:spcPct val="125000"/>
              </a:lnSpc>
            </a:pPr>
            <a:endParaRPr b="0" lang="nl-NL" sz="1800" spc="-1" strike="noStrike">
              <a:latin typeface="Arial"/>
            </a:endParaRPr>
          </a:p>
        </p:txBody>
      </p:sp>
      <p:grpSp>
        <p:nvGrpSpPr>
          <p:cNvPr id="438" name="Group 2"/>
          <p:cNvGrpSpPr/>
          <p:nvPr/>
        </p:nvGrpSpPr>
        <p:grpSpPr>
          <a:xfrm>
            <a:off x="1978200" y="4441320"/>
            <a:ext cx="1804680" cy="1202400"/>
            <a:chOff x="1978200" y="4441320"/>
            <a:chExt cx="1804680" cy="1202400"/>
          </a:xfrm>
        </p:grpSpPr>
        <p:sp>
          <p:nvSpPr>
            <p:cNvPr id="439" name="CustomShape 3"/>
            <p:cNvSpPr/>
            <p:nvPr/>
          </p:nvSpPr>
          <p:spPr>
            <a:xfrm>
              <a:off x="2430000" y="4887360"/>
              <a:ext cx="11620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C   O   C   C</a:t>
              </a:r>
              <a:endParaRPr b="0" lang="nl-NL" sz="1800" spc="-1" strike="noStrike">
                <a:latin typeface="Arial"/>
              </a:endParaRPr>
            </a:p>
          </p:txBody>
        </p:sp>
        <p:sp>
          <p:nvSpPr>
            <p:cNvPr id="440" name="Line 4"/>
            <p:cNvSpPr/>
            <p:nvPr/>
          </p:nvSpPr>
          <p:spPr>
            <a:xfrm flipH="1" flipV="1">
              <a:off x="2592360" y="5088960"/>
              <a:ext cx="152280" cy="14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41" name="Line 5"/>
            <p:cNvSpPr/>
            <p:nvPr/>
          </p:nvSpPr>
          <p:spPr>
            <a:xfrm flipH="1" flipV="1">
              <a:off x="2944800" y="5087160"/>
              <a:ext cx="152280" cy="180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42" name="Line 6"/>
            <p:cNvSpPr/>
            <p:nvPr/>
          </p:nvSpPr>
          <p:spPr>
            <a:xfrm flipH="1" flipV="1">
              <a:off x="3209760" y="5069880"/>
              <a:ext cx="152280" cy="14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43" name="Line 7"/>
            <p:cNvSpPr/>
            <p:nvPr/>
          </p:nvSpPr>
          <p:spPr>
            <a:xfrm flipH="1" flipV="1">
              <a:off x="3630600" y="5088960"/>
              <a:ext cx="152280" cy="14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44" name="Line 8"/>
            <p:cNvSpPr/>
            <p:nvPr/>
          </p:nvSpPr>
          <p:spPr>
            <a:xfrm flipH="1" flipV="1">
              <a:off x="2239920" y="5088960"/>
              <a:ext cx="152280" cy="14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45" name="Line 9"/>
            <p:cNvSpPr/>
            <p:nvPr/>
          </p:nvSpPr>
          <p:spPr>
            <a:xfrm flipH="1">
              <a:off x="2507400" y="5202360"/>
              <a:ext cx="144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46" name="Line 10"/>
            <p:cNvSpPr/>
            <p:nvPr/>
          </p:nvSpPr>
          <p:spPr>
            <a:xfrm flipH="1">
              <a:off x="2507400" y="4811760"/>
              <a:ext cx="1440" cy="1526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47" name="Line 11"/>
            <p:cNvSpPr/>
            <p:nvPr/>
          </p:nvSpPr>
          <p:spPr>
            <a:xfrm flipH="1">
              <a:off x="3199320" y="4802400"/>
              <a:ext cx="180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48" name="Line 12"/>
            <p:cNvSpPr/>
            <p:nvPr/>
          </p:nvSpPr>
          <p:spPr>
            <a:xfrm flipH="1">
              <a:off x="3562920" y="5202360"/>
              <a:ext cx="180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49" name="Line 13"/>
            <p:cNvSpPr/>
            <p:nvPr/>
          </p:nvSpPr>
          <p:spPr>
            <a:xfrm flipH="1">
              <a:off x="3572640" y="4821480"/>
              <a:ext cx="144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450" name="CustomShape 14"/>
            <p:cNvSpPr/>
            <p:nvPr/>
          </p:nvSpPr>
          <p:spPr>
            <a:xfrm>
              <a:off x="2327400" y="4517640"/>
              <a:ext cx="32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H</a:t>
              </a:r>
              <a:endParaRPr b="0" lang="nl-NL" sz="1800" spc="-1" strike="noStrike">
                <a:latin typeface="Arial"/>
              </a:endParaRPr>
            </a:p>
          </p:txBody>
        </p:sp>
        <p:sp>
          <p:nvSpPr>
            <p:cNvPr id="451" name="CustomShape 15"/>
            <p:cNvSpPr/>
            <p:nvPr/>
          </p:nvSpPr>
          <p:spPr>
            <a:xfrm>
              <a:off x="2327760" y="5279400"/>
              <a:ext cx="3009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C</a:t>
              </a:r>
              <a:endParaRPr b="0" lang="nl-NL" sz="1800" spc="-1" strike="noStrike">
                <a:latin typeface="Arial"/>
              </a:endParaRPr>
            </a:p>
          </p:txBody>
        </p:sp>
        <p:sp>
          <p:nvSpPr>
            <p:cNvPr id="452" name="CustomShape 16"/>
            <p:cNvSpPr/>
            <p:nvPr/>
          </p:nvSpPr>
          <p:spPr>
            <a:xfrm>
              <a:off x="3394440" y="5279400"/>
              <a:ext cx="32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H</a:t>
              </a:r>
              <a:endParaRPr b="0" lang="nl-NL" sz="1800" spc="-1" strike="noStrike">
                <a:latin typeface="Arial"/>
              </a:endParaRPr>
            </a:p>
          </p:txBody>
        </p:sp>
        <p:sp>
          <p:nvSpPr>
            <p:cNvPr id="453" name="CustomShape 17"/>
            <p:cNvSpPr/>
            <p:nvPr/>
          </p:nvSpPr>
          <p:spPr>
            <a:xfrm>
              <a:off x="3405240" y="4517640"/>
              <a:ext cx="32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H</a:t>
              </a:r>
              <a:endParaRPr b="0" lang="nl-NL" sz="1800" spc="-1" strike="noStrike">
                <a:latin typeface="Arial"/>
              </a:endParaRPr>
            </a:p>
          </p:txBody>
        </p:sp>
        <p:sp>
          <p:nvSpPr>
            <p:cNvPr id="454" name="CustomShape 18"/>
            <p:cNvSpPr/>
            <p:nvPr/>
          </p:nvSpPr>
          <p:spPr>
            <a:xfrm>
              <a:off x="3043800" y="4517640"/>
              <a:ext cx="3348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O</a:t>
              </a:r>
              <a:endParaRPr b="0" lang="nl-NL" sz="1800" spc="-1" strike="noStrike">
                <a:latin typeface="Arial"/>
              </a:endParaRPr>
            </a:p>
          </p:txBody>
        </p:sp>
        <p:sp>
          <p:nvSpPr>
            <p:cNvPr id="455" name="CustomShape 19"/>
            <p:cNvSpPr/>
            <p:nvPr/>
          </p:nvSpPr>
          <p:spPr>
            <a:xfrm>
              <a:off x="2771640" y="4441320"/>
              <a:ext cx="761400" cy="913680"/>
            </a:xfrm>
            <a:prstGeom prst="rect">
              <a:avLst/>
            </a:prstGeom>
            <a:noFill/>
            <a:ln w="28440">
              <a:solidFill>
                <a:srgbClr val="ff0000"/>
              </a:solidFill>
              <a:prstDash val="dash"/>
            </a:ln>
          </p:spPr>
          <p:style>
            <a:lnRef idx="2">
              <a:schemeClr val="accent1">
                <a:shade val="50000"/>
              </a:schemeClr>
            </a:lnRef>
            <a:fillRef idx="1">
              <a:schemeClr val="accent1"/>
            </a:fillRef>
            <a:effectRef idx="0">
              <a:schemeClr val="accent1"/>
            </a:effectRef>
            <a:fontRef idx="minor"/>
          </p:style>
        </p:sp>
        <p:sp>
          <p:nvSpPr>
            <p:cNvPr id="456" name="CustomShape 20"/>
            <p:cNvSpPr/>
            <p:nvPr/>
          </p:nvSpPr>
          <p:spPr>
            <a:xfrm>
              <a:off x="1978200" y="4898520"/>
              <a:ext cx="32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H</a:t>
              </a:r>
              <a:endParaRPr b="0" lang="nl-NL" sz="1800" spc="-1" strike="noStrike">
                <a:latin typeface="Arial"/>
              </a:endParaRPr>
            </a:p>
          </p:txBody>
        </p:sp>
        <p:sp>
          <p:nvSpPr>
            <p:cNvPr id="457" name="Line 21"/>
            <p:cNvSpPr/>
            <p:nvPr/>
          </p:nvSpPr>
          <p:spPr>
            <a:xfrm flipH="1">
              <a:off x="3251880" y="4811760"/>
              <a:ext cx="1440" cy="1526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grpSp>
      <p:sp>
        <p:nvSpPr>
          <p:cNvPr id="458" name="CustomShape 22"/>
          <p:cNvSpPr/>
          <p:nvPr/>
        </p:nvSpPr>
        <p:spPr>
          <a:xfrm>
            <a:off x="8991720" y="0"/>
            <a:ext cx="167580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459" name="CustomShape 2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D375C41-4522-4C09-879A-86FB7DF03E42}" type="slidenum">
              <a:rPr b="0" lang="en-US" sz="1200" spc="-1" strike="noStrike">
                <a:solidFill>
                  <a:srgbClr val="8b8b8b"/>
                </a:solidFill>
                <a:latin typeface="Calibri"/>
              </a:rPr>
              <a:t>&lt;number&gt;</a:t>
            </a:fld>
            <a:endParaRPr b="0" lang="nl-NL" sz="1200" spc="-1" strike="noStrike">
              <a:latin typeface="Arial"/>
            </a:endParaRPr>
          </a:p>
        </p:txBody>
      </p:sp>
      <p:sp>
        <p:nvSpPr>
          <p:cNvPr id="460" name="CustomShape 24"/>
          <p:cNvSpPr/>
          <p:nvPr/>
        </p:nvSpPr>
        <p:spPr>
          <a:xfrm>
            <a:off x="1828800" y="10116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1. Vetten</a:t>
            </a:r>
            <a:endParaRPr b="0" lang="nl-NL" sz="3200" spc="-1" strike="noStrike">
              <a:latin typeface="Arial"/>
            </a:endParaRPr>
          </a:p>
        </p:txBody>
      </p:sp>
      <p:pic>
        <p:nvPicPr>
          <p:cNvPr id="461" name="Picture 4" descr="05_11FatStructure_L.jpg"/>
          <p:cNvPicPr/>
          <p:nvPr/>
        </p:nvPicPr>
        <p:blipFill>
          <a:blip r:embed="rId2"/>
          <a:srcRect l="0" t="0" r="0" b="65748"/>
          <a:stretch/>
        </p:blipFill>
        <p:spPr>
          <a:xfrm>
            <a:off x="4572000" y="2438280"/>
            <a:ext cx="5714280" cy="1650240"/>
          </a:xfrm>
          <a:prstGeom prst="rect">
            <a:avLst/>
          </a:prstGeom>
          <a:ln w="9360">
            <a:noFill/>
          </a:ln>
        </p:spPr>
      </p:pic>
      <p:sp>
        <p:nvSpPr>
          <p:cNvPr id="462" name="CustomShape 25"/>
          <p:cNvSpPr/>
          <p:nvPr/>
        </p:nvSpPr>
        <p:spPr>
          <a:xfrm>
            <a:off x="7238880" y="3416400"/>
            <a:ext cx="360" cy="761400"/>
          </a:xfrm>
          <a:custGeom>
            <a:avLst/>
            <a:gdLst/>
            <a:ahLst/>
            <a:rect l="l" t="t" r="r" b="b"/>
            <a:pathLst>
              <a:path w="21600" h="21600">
                <a:moveTo>
                  <a:pt x="0" y="0"/>
                </a:moveTo>
                <a:lnTo>
                  <a:pt x="21600" y="21600"/>
                </a:lnTo>
              </a:path>
            </a:pathLst>
          </a:custGeom>
          <a:noFill/>
          <a:ln>
            <a:solidFill>
              <a:schemeClr val="tx1"/>
            </a:solidFill>
            <a:tailEnd len="med" type="arrow" w="med"/>
          </a:ln>
          <a:effectLst>
            <a:outerShdw blurRad="40000" dir="5400000" dist="20160" rotWithShape="0">
              <a:srgbClr val="000000">
                <a:alpha val="38000"/>
              </a:srgbClr>
            </a:outerShdw>
          </a:effectLst>
        </p:spPr>
        <p:style>
          <a:lnRef idx="2">
            <a:schemeClr val="accent1"/>
          </a:lnRef>
          <a:fillRef idx="0">
            <a:schemeClr val="accent1"/>
          </a:fillRef>
          <a:effectRef idx="1">
            <a:schemeClr val="accent1"/>
          </a:effectRef>
          <a:fontRef idx="minor"/>
        </p:style>
      </p:sp>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43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1748520" y="112680"/>
            <a:ext cx="196092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Welke is gezonder?</a:t>
            </a:r>
            <a:endParaRPr b="0" lang="nl-NL" sz="1800" spc="-1" strike="noStrike">
              <a:latin typeface="Arial"/>
            </a:endParaRPr>
          </a:p>
        </p:txBody>
      </p:sp>
      <p:sp>
        <p:nvSpPr>
          <p:cNvPr id="464" name="CustomShape 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465"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822F420-D4D8-4E61-82AC-435CF55B440D}" type="slidenum">
              <a:rPr b="0" lang="en-US" sz="1200" spc="-1" strike="noStrike">
                <a:solidFill>
                  <a:srgbClr val="8b8b8b"/>
                </a:solidFill>
                <a:latin typeface="Calibri"/>
              </a:rPr>
              <a:t>&lt;number&gt;</a:t>
            </a:fld>
            <a:endParaRPr b="0" lang="nl-NL" sz="1200" spc="-1" strike="noStrike">
              <a:latin typeface="Arial"/>
            </a:endParaRPr>
          </a:p>
        </p:txBody>
      </p:sp>
      <p:pic>
        <p:nvPicPr>
          <p:cNvPr id="466" name="Picture 1" descr=""/>
          <p:cNvPicPr/>
          <p:nvPr/>
        </p:nvPicPr>
        <p:blipFill>
          <a:blip r:embed="rId1"/>
          <a:stretch/>
        </p:blipFill>
        <p:spPr>
          <a:xfrm>
            <a:off x="1709280" y="908640"/>
            <a:ext cx="8796960" cy="5760000"/>
          </a:xfrm>
          <a:prstGeom prst="rect">
            <a:avLst/>
          </a:prstGeom>
          <a:ln>
            <a:noFill/>
          </a:ln>
        </p:spPr>
      </p:pic>
      <p:sp>
        <p:nvSpPr>
          <p:cNvPr id="467" name="CustomShape 4"/>
          <p:cNvSpPr/>
          <p:nvPr/>
        </p:nvSpPr>
        <p:spPr>
          <a:xfrm>
            <a:off x="1709280" y="2349000"/>
            <a:ext cx="4398120" cy="446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468" name="Group 5"/>
          <p:cNvGrpSpPr/>
          <p:nvPr/>
        </p:nvGrpSpPr>
        <p:grpSpPr>
          <a:xfrm>
            <a:off x="6167880" y="3141000"/>
            <a:ext cx="4342680" cy="3671640"/>
            <a:chOff x="6167880" y="3141000"/>
            <a:chExt cx="4342680" cy="3671640"/>
          </a:xfrm>
        </p:grpSpPr>
        <p:sp>
          <p:nvSpPr>
            <p:cNvPr id="469" name="CustomShape 6"/>
            <p:cNvSpPr/>
            <p:nvPr/>
          </p:nvSpPr>
          <p:spPr>
            <a:xfrm>
              <a:off x="6167880" y="3357000"/>
              <a:ext cx="4342680" cy="345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70" name="CustomShape 7"/>
            <p:cNvSpPr/>
            <p:nvPr/>
          </p:nvSpPr>
          <p:spPr>
            <a:xfrm>
              <a:off x="7032240" y="3141000"/>
              <a:ext cx="1935000" cy="164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xit" presetID="10">
                                  <p:stCondLst>
                                    <p:cond delay="0"/>
                                  </p:stCondLst>
                                  <p:childTnLst>
                                    <p:animEffect filter="fade" transition="out">
                                      <p:cBhvr additive="repl">
                                        <p:cTn id="166" dur="500"/>
                                        <p:tgtEl>
                                          <p:spTgt spid="467"/>
                                        </p:tgtEl>
                                      </p:cBhvr>
                                    </p:animEffect>
                                    <p:set>
                                      <p:cBhvr>
                                        <p:cTn id="167" dur="1" fill="hold">
                                          <p:stCondLst>
                                            <p:cond delay="499"/>
                                          </p:stCondLst>
                                        </p:cTn>
                                        <p:tgtEl>
                                          <p:spTgt spid="467"/>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nodeType="clickEffect" fill="hold" presetClass="exit" presetID="10">
                                  <p:stCondLst>
                                    <p:cond delay="0"/>
                                  </p:stCondLst>
                                  <p:childTnLst>
                                    <p:animEffect filter="fade" transition="out">
                                      <p:cBhvr additive="repl">
                                        <p:cTn id="171" dur="500"/>
                                        <p:tgtEl>
                                          <p:spTgt spid="468"/>
                                        </p:tgtEl>
                                      </p:cBhvr>
                                    </p:animEffect>
                                    <p:set>
                                      <p:cBhvr>
                                        <p:cTn id="172" dur="1" fill="hold">
                                          <p:stCondLst>
                                            <p:cond delay="499"/>
                                          </p:stCondLst>
                                        </p:cTn>
                                        <p:tgtEl>
                                          <p:spTgt spid="4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1981080" y="1051560"/>
            <a:ext cx="8838360" cy="1784160"/>
          </a:xfrm>
          <a:prstGeom prst="rect">
            <a:avLst/>
          </a:prstGeom>
          <a:noFill/>
          <a:ln w="9360">
            <a:noFill/>
          </a:ln>
        </p:spPr>
        <p:style>
          <a:lnRef idx="0"/>
          <a:fillRef idx="0"/>
          <a:effectRef idx="0"/>
          <a:fontRef idx="minor"/>
        </p:style>
        <p:txBody>
          <a:bodyPr lIns="90000" rIns="90000" tIns="45000" bIns="45000" anchor="ctr">
            <a:spAutoFit/>
          </a:bodyPr>
          <a:p>
            <a:pPr marL="216000" indent="-215640">
              <a:lnSpc>
                <a:spcPct val="100000"/>
              </a:lnSpc>
              <a:buClr>
                <a:srgbClr val="000000"/>
              </a:buClr>
              <a:buFont typeface="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Grote moleculen: koppeling van kleinere moleculen door dehydratatie (productie H</a:t>
            </a:r>
            <a:r>
              <a:rPr b="0" lang="nl-NL" sz="1800" spc="-1" strike="noStrike" baseline="-30000">
                <a:solidFill>
                  <a:srgbClr val="000000"/>
                </a:solidFill>
                <a:latin typeface="Calibri"/>
                <a:ea typeface="Times New Roman"/>
              </a:rPr>
              <a:t>2</a:t>
            </a:r>
            <a:r>
              <a:rPr b="0" lang="nl-NL" sz="1800" spc="-1" strike="noStrike">
                <a:solidFill>
                  <a:srgbClr val="000000"/>
                </a:solidFill>
                <a:latin typeface="Calibri"/>
                <a:ea typeface="Times New Roman"/>
              </a:rPr>
              <a:t>O)</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ff0000"/>
                </a:solidFill>
                <a:latin typeface="Calibri"/>
                <a:ea typeface="Times New Roman"/>
              </a:rPr>
              <a:t>Verzadigd vetzuren</a:t>
            </a:r>
            <a:r>
              <a:rPr b="0" lang="nl-NL" sz="1800" spc="-1" strike="noStrike">
                <a:solidFill>
                  <a:srgbClr val="000000"/>
                </a:solidFill>
                <a:latin typeface="Calibri"/>
                <a:ea typeface="Times New Roman"/>
              </a:rPr>
              <a:t>: Alleen enkele C-C bindingen (boter, dierlijke vetten)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ff0000"/>
                </a:solidFill>
                <a:latin typeface="Calibri"/>
                <a:ea typeface="Times New Roman"/>
              </a:rPr>
              <a:t>Onverzadigde vetzuren</a:t>
            </a:r>
            <a:r>
              <a:rPr b="0" lang="nl-NL" sz="1800" spc="-1" strike="noStrike">
                <a:solidFill>
                  <a:srgbClr val="000000"/>
                </a:solidFill>
                <a:latin typeface="Calibri"/>
                <a:ea typeface="Times New Roman"/>
              </a:rPr>
              <a:t>: Ook dubbele C=C bindingen (olie, plantaardige vetten)</a:t>
            </a:r>
            <a:endParaRPr b="0" lang="nl-NL" sz="1800" spc="-1" strike="noStrike">
              <a:latin typeface="Arial"/>
            </a:endParaRPr>
          </a:p>
          <a:p>
            <a:pPr>
              <a:lnSpc>
                <a:spcPct val="100000"/>
              </a:lnSpc>
            </a:pPr>
            <a:endParaRPr b="0" lang="nl-NL" sz="1800" spc="-1" strike="noStrike">
              <a:latin typeface="Arial"/>
            </a:endParaRPr>
          </a:p>
        </p:txBody>
      </p:sp>
      <p:sp>
        <p:nvSpPr>
          <p:cNvPr id="472" name="CustomShape 2"/>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473"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0439E61-A19B-4425-8912-C43A54D6979D}" type="slidenum">
              <a:rPr b="0" lang="en-US" sz="1200" spc="-1" strike="noStrike">
                <a:solidFill>
                  <a:srgbClr val="8b8b8b"/>
                </a:solidFill>
                <a:latin typeface="Calibri"/>
              </a:rPr>
              <a:t>&lt;number&gt;</a:t>
            </a:fld>
            <a:endParaRPr b="0" lang="nl-NL" sz="1200" spc="-1" strike="noStrike">
              <a:latin typeface="Arial"/>
            </a:endParaRPr>
          </a:p>
        </p:txBody>
      </p:sp>
      <p:sp>
        <p:nvSpPr>
          <p:cNvPr id="474" name="CustomShape 4"/>
          <p:cNvSpPr/>
          <p:nvPr/>
        </p:nvSpPr>
        <p:spPr>
          <a:xfrm>
            <a:off x="1828800" y="10116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1. Vetten</a:t>
            </a:r>
            <a:endParaRPr b="0" lang="nl-NL" sz="3200" spc="-1" strike="noStrike">
              <a:latin typeface="Arial"/>
            </a:endParaRPr>
          </a:p>
        </p:txBody>
      </p:sp>
      <p:pic>
        <p:nvPicPr>
          <p:cNvPr id="475" name="Afbeelding 5" descr=""/>
          <p:cNvPicPr/>
          <p:nvPr/>
        </p:nvPicPr>
        <p:blipFill>
          <a:blip r:embed="rId1"/>
          <a:stretch/>
        </p:blipFill>
        <p:spPr>
          <a:xfrm>
            <a:off x="3505320" y="2895480"/>
            <a:ext cx="4876200" cy="36568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1981080" y="811440"/>
            <a:ext cx="7619400" cy="254304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pPr>
            <a:r>
              <a:rPr b="0" lang="nl-NL" sz="2400" spc="-1" strike="noStrike">
                <a:solidFill>
                  <a:srgbClr val="000000"/>
                </a:solidFill>
                <a:latin typeface="Calibri"/>
                <a:ea typeface="Times New Roman"/>
              </a:rPr>
              <a:t>Oorzaak: langdurig hoge consumptie van veel verzadigd vet</a:t>
            </a:r>
            <a:endParaRPr b="0" lang="nl-NL" sz="2400" spc="-1" strike="noStrike">
              <a:latin typeface="Arial"/>
            </a:endParaRPr>
          </a:p>
          <a:p>
            <a:pPr>
              <a:lnSpc>
                <a:spcPct val="100000"/>
              </a:lnSpc>
            </a:pPr>
            <a:endParaRPr b="0" lang="nl-NL" sz="2400" spc="-1" strike="noStrike">
              <a:latin typeface="Arial"/>
            </a:endParaRPr>
          </a:p>
          <a:p>
            <a:pPr marL="285840" indent="-285120">
              <a:lnSpc>
                <a:spcPct val="100000"/>
              </a:lnSpc>
              <a:buClr>
                <a:srgbClr val="000000"/>
              </a:buClr>
              <a:buFont typeface="Arial"/>
              <a:buChar char="•"/>
            </a:pPr>
            <a:r>
              <a:rPr b="0" lang="nl-NL" sz="1800" spc="-1" strike="noStrike">
                <a:solidFill>
                  <a:srgbClr val="000000"/>
                </a:solidFill>
                <a:latin typeface="Calibri"/>
                <a:ea typeface="Times New Roman"/>
              </a:rPr>
              <a:t>Atherosclerose</a:t>
            </a:r>
            <a:endParaRPr b="0" lang="nl-NL" sz="1800" spc="-1" strike="noStrike">
              <a:latin typeface="Arial"/>
            </a:endParaRPr>
          </a:p>
          <a:p>
            <a:pPr>
              <a:lnSpc>
                <a:spcPct val="100000"/>
              </a:lnSpc>
            </a:pPr>
            <a:endParaRPr b="0" lang="nl-NL" sz="1800" spc="-1" strike="noStrike">
              <a:latin typeface="Arial"/>
            </a:endParaRPr>
          </a:p>
          <a:p>
            <a:pPr marL="285840" indent="-285120">
              <a:lnSpc>
                <a:spcPct val="100000"/>
              </a:lnSpc>
              <a:buClr>
                <a:srgbClr val="000000"/>
              </a:buClr>
              <a:buFont typeface="Arial"/>
              <a:buChar char="•"/>
            </a:pPr>
            <a:r>
              <a:rPr b="0" lang="nl-NL" sz="1800" spc="-1" strike="noStrike">
                <a:solidFill>
                  <a:srgbClr val="000000"/>
                </a:solidFill>
                <a:latin typeface="Calibri"/>
                <a:ea typeface="Times New Roman"/>
              </a:rPr>
              <a:t>Teveel aan vet wordt opgeslagen in de vaatwand</a:t>
            </a:r>
            <a:endParaRPr b="0" lang="nl-NL" sz="1800" spc="-1" strike="noStrike">
              <a:latin typeface="Arial"/>
            </a:endParaRPr>
          </a:p>
          <a:p>
            <a:pPr>
              <a:lnSpc>
                <a:spcPct val="100000"/>
              </a:lnSpc>
            </a:pPr>
            <a:endParaRPr b="0" lang="nl-NL" sz="1800" spc="-1" strike="noStrike">
              <a:latin typeface="Arial"/>
            </a:endParaRPr>
          </a:p>
          <a:p>
            <a:pPr lvl="1" marL="457200" indent="-215640">
              <a:lnSpc>
                <a:spcPct val="100000"/>
              </a:lnSpc>
              <a:spcAft>
                <a:spcPts val="601"/>
              </a:spcAft>
              <a:buClr>
                <a:srgbClr val="000000"/>
              </a:buClr>
              <a:buFont typeface="Wingdings" charset="2"/>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Doorstroom van het bloed wordt belemmerd</a:t>
            </a:r>
            <a:endParaRPr b="0" lang="nl-NL" sz="1800" spc="-1" strike="noStrike">
              <a:latin typeface="Arial"/>
            </a:endParaRPr>
          </a:p>
          <a:p>
            <a:pPr lvl="1" marL="457200" indent="-215640">
              <a:lnSpc>
                <a:spcPct val="100000"/>
              </a:lnSpc>
              <a:spcAft>
                <a:spcPts val="601"/>
              </a:spcAft>
              <a:buClr>
                <a:srgbClr val="000000"/>
              </a:buClr>
              <a:buFont typeface="Wingdings" charset="2"/>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Voedsel- en zuurstofvoorziening aan organen wordt beperkt</a:t>
            </a:r>
            <a:endParaRPr b="0" lang="nl-NL" sz="1800" spc="-1" strike="noStrike">
              <a:latin typeface="Arial"/>
            </a:endParaRPr>
          </a:p>
        </p:txBody>
      </p:sp>
      <p:sp>
        <p:nvSpPr>
          <p:cNvPr id="477" name="CustomShape 2"/>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478"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4B693A7-57EF-450F-A76B-22A853D94599}" type="slidenum">
              <a:rPr b="0" lang="en-US" sz="1200" spc="-1" strike="noStrike">
                <a:solidFill>
                  <a:srgbClr val="8b8b8b"/>
                </a:solidFill>
                <a:latin typeface="Calibri"/>
              </a:rPr>
              <a:t>&lt;number&gt;</a:t>
            </a:fld>
            <a:endParaRPr b="0" lang="nl-NL" sz="1200" spc="-1" strike="noStrike">
              <a:latin typeface="Arial"/>
            </a:endParaRPr>
          </a:p>
        </p:txBody>
      </p:sp>
      <p:sp>
        <p:nvSpPr>
          <p:cNvPr id="479" name="CustomShape 4"/>
          <p:cNvSpPr/>
          <p:nvPr/>
        </p:nvSpPr>
        <p:spPr>
          <a:xfrm>
            <a:off x="1828800" y="10116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Hart- en vaatziekten</a:t>
            </a:r>
            <a:endParaRPr b="0" lang="nl-NL" sz="3200" spc="-1" strike="noStrike">
              <a:latin typeface="Arial"/>
            </a:endParaRPr>
          </a:p>
        </p:txBody>
      </p:sp>
      <p:pic>
        <p:nvPicPr>
          <p:cNvPr id="480" name="Afbeelding 1" descr=""/>
          <p:cNvPicPr/>
          <p:nvPr/>
        </p:nvPicPr>
        <p:blipFill>
          <a:blip r:embed="rId1"/>
          <a:srcRect l="0" t="29995" r="0" b="0"/>
          <a:stretch/>
        </p:blipFill>
        <p:spPr>
          <a:xfrm>
            <a:off x="5486400" y="3657600"/>
            <a:ext cx="4266360" cy="29862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grpSp>
        <p:nvGrpSpPr>
          <p:cNvPr id="482" name="Group 2"/>
          <p:cNvGrpSpPr/>
          <p:nvPr/>
        </p:nvGrpSpPr>
        <p:grpSpPr>
          <a:xfrm>
            <a:off x="1999440" y="482760"/>
            <a:ext cx="7775640" cy="6374520"/>
            <a:chOff x="1999440" y="482760"/>
            <a:chExt cx="7775640" cy="6374520"/>
          </a:xfrm>
        </p:grpSpPr>
        <p:pic>
          <p:nvPicPr>
            <p:cNvPr id="483" name="Picture 4" descr=""/>
            <p:cNvPicPr/>
            <p:nvPr/>
          </p:nvPicPr>
          <p:blipFill>
            <a:blip r:embed="rId1"/>
            <a:stretch/>
          </p:blipFill>
          <p:spPr>
            <a:xfrm>
              <a:off x="8153280" y="482760"/>
              <a:ext cx="1621800" cy="6374520"/>
            </a:xfrm>
            <a:prstGeom prst="rect">
              <a:avLst/>
            </a:prstGeom>
            <a:ln w="9360">
              <a:noFill/>
            </a:ln>
          </p:spPr>
        </p:pic>
        <p:sp>
          <p:nvSpPr>
            <p:cNvPr id="484" name="CustomShape 3"/>
            <p:cNvSpPr/>
            <p:nvPr/>
          </p:nvSpPr>
          <p:spPr>
            <a:xfrm>
              <a:off x="1999440" y="4584600"/>
              <a:ext cx="3928320" cy="11872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DejaVu Sans"/>
                </a:rPr>
                <a:t>DHA: Docosahexaeenzuur</a:t>
              </a:r>
              <a:endParaRPr b="0" lang="nl-NL" sz="1800" spc="-1" strike="noStrike">
                <a:latin typeface="Arial"/>
              </a:endParaRPr>
            </a:p>
            <a:p>
              <a:pPr marL="216000" indent="-215640">
                <a:lnSpc>
                  <a:spcPct val="100000"/>
                </a:lnSpc>
                <a:buClr>
                  <a:srgbClr val="000000"/>
                </a:buClr>
                <a:buFont typeface="Symbo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docosa-4,7,10,13,16,19-hexaeenzuur </a:t>
              </a:r>
              <a:endParaRPr b="0" lang="nl-NL" sz="1800" spc="-1" strike="noStrike">
                <a:latin typeface="Arial"/>
              </a:endParaRPr>
            </a:p>
            <a:p>
              <a:pPr marL="216000" indent="-215640">
                <a:lnSpc>
                  <a:spcPct val="100000"/>
                </a:lnSpc>
                <a:buClr>
                  <a:srgbClr val="000000"/>
                </a:buClr>
                <a:buFont typeface="Symbo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22 C-atomen</a:t>
              </a:r>
              <a:endParaRPr b="0" lang="nl-NL" sz="1800" spc="-1" strike="noStrike">
                <a:latin typeface="Arial"/>
              </a:endParaRPr>
            </a:p>
            <a:p>
              <a:pPr marL="216000" indent="-215640">
                <a:lnSpc>
                  <a:spcPct val="100000"/>
                </a:lnSpc>
                <a:buClr>
                  <a:srgbClr val="000000"/>
                </a:buClr>
                <a:buFont typeface="Symbo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6 onverzadigde verbindingen</a:t>
              </a:r>
              <a:endParaRPr b="0" lang="nl-NL" sz="1800" spc="-1" strike="noStrike">
                <a:latin typeface="Arial"/>
              </a:endParaRPr>
            </a:p>
          </p:txBody>
        </p:sp>
      </p:grpSp>
      <p:grpSp>
        <p:nvGrpSpPr>
          <p:cNvPr id="485" name="Group 4"/>
          <p:cNvGrpSpPr/>
          <p:nvPr/>
        </p:nvGrpSpPr>
        <p:grpSpPr>
          <a:xfrm>
            <a:off x="2039040" y="653760"/>
            <a:ext cx="5617080" cy="6049440"/>
            <a:chOff x="2039040" y="653760"/>
            <a:chExt cx="5617080" cy="6049440"/>
          </a:xfrm>
        </p:grpSpPr>
        <p:sp>
          <p:nvSpPr>
            <p:cNvPr id="486" name="CustomShape 5"/>
            <p:cNvSpPr/>
            <p:nvPr/>
          </p:nvSpPr>
          <p:spPr>
            <a:xfrm>
              <a:off x="2039040" y="2490120"/>
              <a:ext cx="3125160" cy="118764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1" lang="nl-NL" sz="1800" spc="-1" strike="noStrike">
                  <a:solidFill>
                    <a:srgbClr val="000000"/>
                  </a:solidFill>
                  <a:latin typeface="Calibri"/>
                  <a:ea typeface="DejaVu Sans"/>
                </a:rPr>
                <a:t>Linolzuur</a:t>
              </a:r>
              <a:endParaRPr b="0" lang="nl-NL" sz="1800" spc="-1" strike="noStrike">
                <a:latin typeface="Arial"/>
              </a:endParaRPr>
            </a:p>
            <a:p>
              <a:pPr marL="216000" indent="-215640">
                <a:lnSpc>
                  <a:spcPct val="100000"/>
                </a:lnSpc>
                <a:buClr>
                  <a:srgbClr val="000000"/>
                </a:buClr>
                <a:buFont typeface="Symbo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octadeca-9,12-dienzuur </a:t>
              </a:r>
              <a:endParaRPr b="0" lang="nl-NL" sz="1800" spc="-1" strike="noStrike">
                <a:latin typeface="Arial"/>
              </a:endParaRPr>
            </a:p>
            <a:p>
              <a:pPr marL="216000" indent="-215640">
                <a:lnSpc>
                  <a:spcPct val="100000"/>
                </a:lnSpc>
                <a:buClr>
                  <a:srgbClr val="000000"/>
                </a:buClr>
                <a:buFont typeface="Symbo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18 C-atomen</a:t>
              </a:r>
              <a:endParaRPr b="0" lang="nl-NL" sz="1800" spc="-1" strike="noStrike">
                <a:latin typeface="Arial"/>
              </a:endParaRPr>
            </a:p>
            <a:p>
              <a:pPr marL="216000" indent="-215640">
                <a:lnSpc>
                  <a:spcPct val="100000"/>
                </a:lnSpc>
                <a:buClr>
                  <a:srgbClr val="000000"/>
                </a:buClr>
                <a:buFont typeface="Symbo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2 onverzadigde verbindingen</a:t>
              </a:r>
              <a:endParaRPr b="0" lang="nl-NL" sz="1800" spc="-1" strike="noStrike">
                <a:latin typeface="Arial"/>
              </a:endParaRPr>
            </a:p>
          </p:txBody>
        </p:sp>
        <p:grpSp>
          <p:nvGrpSpPr>
            <p:cNvPr id="487" name="Group 6"/>
            <p:cNvGrpSpPr/>
            <p:nvPr/>
          </p:nvGrpSpPr>
          <p:grpSpPr>
            <a:xfrm>
              <a:off x="6706440" y="653760"/>
              <a:ext cx="949680" cy="6049440"/>
              <a:chOff x="6706440" y="653760"/>
              <a:chExt cx="949680" cy="6049440"/>
            </a:xfrm>
          </p:grpSpPr>
          <p:pic>
            <p:nvPicPr>
              <p:cNvPr id="488" name="Picture 7" descr="Bestand:Linoleic acid.png"/>
              <p:cNvPicPr/>
              <p:nvPr/>
            </p:nvPicPr>
            <p:blipFill>
              <a:blip r:embed="rId2"/>
              <a:stretch/>
            </p:blipFill>
            <p:spPr>
              <a:xfrm rot="16200000">
                <a:off x="4659120" y="2700720"/>
                <a:ext cx="4679280" cy="585000"/>
              </a:xfrm>
              <a:prstGeom prst="rect">
                <a:avLst/>
              </a:prstGeom>
              <a:ln w="9360">
                <a:noFill/>
              </a:ln>
            </p:spPr>
          </p:pic>
          <p:sp>
            <p:nvSpPr>
              <p:cNvPr id="489" name="CustomShape 7"/>
              <p:cNvSpPr/>
              <p:nvPr/>
            </p:nvSpPr>
            <p:spPr>
              <a:xfrm>
                <a:off x="6762240" y="6384960"/>
                <a:ext cx="893880" cy="3182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500" spc="-1" strike="noStrike">
                    <a:solidFill>
                      <a:srgbClr val="000000"/>
                    </a:solidFill>
                    <a:latin typeface="Calibri"/>
                    <a:ea typeface="DejaVu Sans"/>
                  </a:rPr>
                  <a:t>Linolzuur</a:t>
                </a:r>
                <a:endParaRPr b="0" lang="nl-NL" sz="1500" spc="-1" strike="noStrike">
                  <a:latin typeface="Arial"/>
                </a:endParaRPr>
              </a:p>
            </p:txBody>
          </p:sp>
        </p:grpSp>
      </p:grpSp>
      <p:grpSp>
        <p:nvGrpSpPr>
          <p:cNvPr id="490" name="Group 8"/>
          <p:cNvGrpSpPr/>
          <p:nvPr/>
        </p:nvGrpSpPr>
        <p:grpSpPr>
          <a:xfrm>
            <a:off x="1905120" y="1033560"/>
            <a:ext cx="7030080" cy="4626720"/>
            <a:chOff x="1905120" y="1033560"/>
            <a:chExt cx="7030080" cy="4626720"/>
          </a:xfrm>
        </p:grpSpPr>
        <p:sp>
          <p:nvSpPr>
            <p:cNvPr id="491" name="CustomShape 9"/>
            <p:cNvSpPr/>
            <p:nvPr/>
          </p:nvSpPr>
          <p:spPr>
            <a:xfrm>
              <a:off x="1905120" y="1033560"/>
              <a:ext cx="1065960" cy="478800"/>
            </a:xfrm>
            <a:prstGeom prst="ellipse">
              <a:avLst/>
            </a:prstGeom>
            <a:noFill/>
            <a:ln w="19080">
              <a:solidFill>
                <a:srgbClr val="ff0000"/>
              </a:solidFill>
              <a:round/>
            </a:ln>
          </p:spPr>
          <p:style>
            <a:lnRef idx="0"/>
            <a:fillRef idx="0"/>
            <a:effectRef idx="0"/>
            <a:fontRef idx="minor"/>
          </p:style>
        </p:sp>
        <p:sp>
          <p:nvSpPr>
            <p:cNvPr id="492" name="CustomShape 10"/>
            <p:cNvSpPr/>
            <p:nvPr/>
          </p:nvSpPr>
          <p:spPr>
            <a:xfrm>
              <a:off x="8707320" y="5432400"/>
              <a:ext cx="227880" cy="227880"/>
            </a:xfrm>
            <a:prstGeom prst="ellipse">
              <a:avLst/>
            </a:prstGeom>
            <a:noFill/>
            <a:ln w="19080">
              <a:solidFill>
                <a:srgbClr val="ff0000"/>
              </a:solidFill>
              <a:round/>
            </a:ln>
          </p:spPr>
          <p:style>
            <a:lnRef idx="0"/>
            <a:fillRef idx="0"/>
            <a:effectRef idx="0"/>
            <a:fontRef idx="minor"/>
          </p:style>
        </p:sp>
        <p:sp>
          <p:nvSpPr>
            <p:cNvPr id="493" name="CustomShape 11"/>
            <p:cNvSpPr/>
            <p:nvPr/>
          </p:nvSpPr>
          <p:spPr>
            <a:xfrm flipV="1" rot="5400000">
              <a:off x="3547800" y="457200"/>
              <a:ext cx="4037760" cy="617148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80">
              <a:solidFill>
                <a:srgbClr val="ff0000"/>
              </a:solidFill>
              <a:prstDash val="dash"/>
              <a:round/>
              <a:tailEnd len="lg" type="triangle" w="lg"/>
            </a:ln>
          </p:spPr>
          <p:style>
            <a:lnRef idx="0"/>
            <a:fillRef idx="0"/>
            <a:effectRef idx="0"/>
            <a:fontRef idx="minor"/>
          </p:style>
        </p:sp>
      </p:grpSp>
      <p:grpSp>
        <p:nvGrpSpPr>
          <p:cNvPr id="494" name="Group 12"/>
          <p:cNvGrpSpPr/>
          <p:nvPr/>
        </p:nvGrpSpPr>
        <p:grpSpPr>
          <a:xfrm>
            <a:off x="3384720" y="1044720"/>
            <a:ext cx="3821760" cy="2905920"/>
            <a:chOff x="3384720" y="1044720"/>
            <a:chExt cx="3821760" cy="2905920"/>
          </a:xfrm>
        </p:grpSpPr>
        <p:sp>
          <p:nvSpPr>
            <p:cNvPr id="495" name="CustomShape 13"/>
            <p:cNvSpPr/>
            <p:nvPr/>
          </p:nvSpPr>
          <p:spPr>
            <a:xfrm>
              <a:off x="3384720" y="1044720"/>
              <a:ext cx="1065960" cy="478800"/>
            </a:xfrm>
            <a:prstGeom prst="ellipse">
              <a:avLst/>
            </a:prstGeom>
            <a:noFill/>
            <a:ln w="19080">
              <a:solidFill>
                <a:srgbClr val="ff0000"/>
              </a:solidFill>
              <a:round/>
            </a:ln>
          </p:spPr>
          <p:style>
            <a:lnRef idx="0"/>
            <a:fillRef idx="0"/>
            <a:effectRef idx="0"/>
            <a:fontRef idx="minor"/>
          </p:style>
        </p:sp>
        <p:sp>
          <p:nvSpPr>
            <p:cNvPr id="496" name="CustomShape 14"/>
            <p:cNvSpPr/>
            <p:nvPr/>
          </p:nvSpPr>
          <p:spPr>
            <a:xfrm>
              <a:off x="6978600" y="3722760"/>
              <a:ext cx="227880" cy="227880"/>
            </a:xfrm>
            <a:prstGeom prst="ellipse">
              <a:avLst/>
            </a:prstGeom>
            <a:noFill/>
            <a:ln w="19080">
              <a:solidFill>
                <a:srgbClr val="ff0000"/>
              </a:solidFill>
              <a:round/>
            </a:ln>
          </p:spPr>
          <p:style>
            <a:lnRef idx="0"/>
            <a:fillRef idx="0"/>
            <a:effectRef idx="0"/>
            <a:fontRef idx="minor"/>
          </p:style>
        </p:sp>
        <p:sp>
          <p:nvSpPr>
            <p:cNvPr id="497" name="CustomShape 15"/>
            <p:cNvSpPr/>
            <p:nvPr/>
          </p:nvSpPr>
          <p:spPr>
            <a:xfrm flipV="1" rot="5400000">
              <a:off x="4267080" y="1142640"/>
              <a:ext cx="2285280" cy="3047400"/>
            </a:xfrm>
            <a:custGeom>
              <a:avLst/>
              <a:gdLst/>
              <a:ahLst/>
              <a:rect l="l" t="t" r="r" b="b"/>
              <a:pathLst>
                <a:path w="21600" h="21600">
                  <a:moveTo>
                    <a:pt x="-1" y="0"/>
                  </a:moveTo>
                  <a:cubicBezTo>
                    <a:pt x="11929" y="0"/>
                    <a:pt x="21600" y="9670"/>
                    <a:pt x="21600" y="21600"/>
                  </a:cubicBezTo>
                  <a:moveTo>
                    <a:pt x="-1" y="0"/>
                  </a:moveTo>
                  <a:cubicBezTo>
                    <a:pt x="11929" y="0"/>
                    <a:pt x="21600" y="9670"/>
                    <a:pt x="21600" y="21600"/>
                  </a:cubicBezTo>
                  <a:lnTo>
                    <a:pt x="0" y="21600"/>
                  </a:lnTo>
                  <a:close/>
                </a:path>
              </a:pathLst>
            </a:custGeom>
            <a:noFill/>
            <a:ln w="19080">
              <a:solidFill>
                <a:srgbClr val="ff0000"/>
              </a:solidFill>
              <a:prstDash val="dash"/>
              <a:round/>
              <a:tailEnd len="lg" type="triangle" w="lg"/>
            </a:ln>
          </p:spPr>
          <p:style>
            <a:lnRef idx="0"/>
            <a:fillRef idx="0"/>
            <a:effectRef idx="0"/>
            <a:fontRef idx="minor"/>
          </p:style>
        </p:sp>
      </p:grpSp>
      <p:sp>
        <p:nvSpPr>
          <p:cNvPr id="498" name="CustomShape 16"/>
          <p:cNvSpPr/>
          <p:nvPr/>
        </p:nvSpPr>
        <p:spPr>
          <a:xfrm>
            <a:off x="1960200" y="1088640"/>
            <a:ext cx="32454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DejaVu Sans"/>
              </a:rPr>
              <a:t>Omega 3- en omega 6 - vetzuren</a:t>
            </a:r>
            <a:endParaRPr b="0" lang="nl-NL" sz="1800" spc="-1" strike="noStrike">
              <a:latin typeface="Arial"/>
            </a:endParaRPr>
          </a:p>
        </p:txBody>
      </p:sp>
      <p:sp>
        <p:nvSpPr>
          <p:cNvPr id="499" name="CustomShape 17"/>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360E365-D0D9-44A0-A8C6-9333533C4453}" type="slidenum">
              <a:rPr b="0" lang="en-US" sz="1200" spc="-1" strike="noStrike">
                <a:solidFill>
                  <a:srgbClr val="8b8b8b"/>
                </a:solidFill>
                <a:latin typeface="Calibri"/>
              </a:rPr>
              <a:t>&lt;number&gt;</a:t>
            </a:fld>
            <a:endParaRPr b="0" lang="nl-NL" sz="1200" spc="-1" strike="noStrike">
              <a:latin typeface="Arial"/>
            </a:endParaRPr>
          </a:p>
        </p:txBody>
      </p:sp>
      <p:sp>
        <p:nvSpPr>
          <p:cNvPr id="500" name="CustomShape 18"/>
          <p:cNvSpPr/>
          <p:nvPr/>
        </p:nvSpPr>
        <p:spPr>
          <a:xfrm>
            <a:off x="1447920" y="10116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Maar vetten zijn ook goed voor je; visolie</a:t>
            </a:r>
            <a:endParaRPr b="0" lang="nl-NL" sz="3200" spc="-1" strike="noStrike">
              <a:latin typeface="Arial"/>
            </a:endParaRPr>
          </a:p>
        </p:txBody>
      </p:sp>
    </p:spTree>
  </p:cSld>
  <mc:AlternateContent>
    <mc:Choice Requires="p14">
      <p:transition spd="slow" p14:dur="2000"/>
    </mc:Choice>
    <mc:Fallback>
      <p:transition spd="slow"/>
    </mc:Fallback>
  </mc:AlternateContent>
  <p:timing>
    <p:tnLst>
      <p:par>
        <p:cTn id="173" dur="indefinite" restart="never" nodeType="tmRoot">
          <p:childTnLst>
            <p:seq>
              <p:cTn id="174" dur="indefinite" nodeType="mainSeq">
                <p:childTnLst>
                  <p:par>
                    <p:cTn id="175" fill="hold">
                      <p:stCondLst>
                        <p:cond delay="indefinite"/>
                      </p:stCondLst>
                      <p:childTnLst>
                        <p:par>
                          <p:cTn id="176" fill="hold">
                            <p:stCondLst>
                              <p:cond delay="0"/>
                            </p:stCondLst>
                            <p:childTnLst>
                              <p:par>
                                <p:cTn id="177" nodeType="clickEffect" fill="hold" presetClass="entr" presetID="1">
                                  <p:stCondLst>
                                    <p:cond delay="0"/>
                                  </p:stCondLst>
                                  <p:childTnLst>
                                    <p:set>
                                      <p:cBhvr>
                                        <p:cTn id="178" dur="1" fill="hold">
                                          <p:stCondLst>
                                            <p:cond delay="0"/>
                                          </p:stCondLst>
                                        </p:cTn>
                                        <p:tgtEl>
                                          <p:spTgt spid="49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48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48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49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1752480" y="846720"/>
            <a:ext cx="8686080" cy="1736280"/>
          </a:xfrm>
          <a:prstGeom prst="rect">
            <a:avLst/>
          </a:prstGeom>
          <a:noFill/>
          <a:ln w="9360">
            <a:noFill/>
          </a:ln>
        </p:spPr>
        <p:style>
          <a:lnRef idx="0"/>
          <a:fillRef idx="0"/>
          <a:effectRef idx="0"/>
          <a:fontRef idx="minor"/>
        </p:style>
        <p:txBody>
          <a:bodyPr lIns="90000" rIns="90000" tIns="45000" bIns="45000" anchor="ctr">
            <a:spAutoFit/>
          </a:bodyPr>
          <a:p>
            <a:pPr marL="285840" indent="-285120">
              <a:lnSpc>
                <a:spcPct val="100000"/>
              </a:lnSpc>
              <a:buClr>
                <a:srgbClr val="000000"/>
              </a:buClr>
              <a:buFont typeface="Arial"/>
              <a:buChar char="•"/>
            </a:pPr>
            <a:r>
              <a:rPr b="0" lang="nl-NL" sz="1800" spc="-1" strike="noStrike" u="sng">
                <a:solidFill>
                  <a:srgbClr val="000000"/>
                </a:solidFill>
                <a:uFillTx/>
                <a:latin typeface="Calibri"/>
                <a:ea typeface="Times New Roman"/>
              </a:rPr>
              <a:t>Functie</a:t>
            </a:r>
            <a:r>
              <a:rPr b="0" lang="nl-NL" sz="1800" spc="-1" strike="noStrike">
                <a:solidFill>
                  <a:srgbClr val="000000"/>
                </a:solidFill>
                <a:latin typeface="Calibri"/>
                <a:ea typeface="Times New Roman"/>
              </a:rPr>
              <a:t>: belangrijke bouwstof van biomembranen in de cel</a:t>
            </a:r>
            <a:endParaRPr b="0" lang="nl-NL" sz="1800" spc="-1" strike="noStrike">
              <a:latin typeface="Arial"/>
            </a:endParaRPr>
          </a:p>
          <a:p>
            <a:pPr marL="285840" indent="-285120">
              <a:lnSpc>
                <a:spcPct val="100000"/>
              </a:lnSpc>
              <a:buClr>
                <a:srgbClr val="0563c1"/>
              </a:buClr>
              <a:buFont typeface="Arial"/>
              <a:buChar char="•"/>
            </a:pPr>
            <a:r>
              <a:rPr b="0" lang="nl-NL" sz="1800" spc="-1" strike="noStrike">
                <a:solidFill>
                  <a:srgbClr val="0563c1"/>
                </a:solidFill>
                <a:latin typeface="Calibri"/>
                <a:ea typeface="Times New Roman"/>
              </a:rPr>
              <a:t>2 vetzuur ketens gebonden aan glycerol</a:t>
            </a:r>
            <a:endParaRPr b="0" lang="nl-NL" sz="1800" spc="-1" strike="noStrike">
              <a:latin typeface="Arial"/>
            </a:endParaRPr>
          </a:p>
          <a:p>
            <a:pPr marL="285840" indent="-285120">
              <a:lnSpc>
                <a:spcPct val="100000"/>
              </a:lnSpc>
              <a:buClr>
                <a:srgbClr val="000000"/>
              </a:buClr>
              <a:buFont typeface="Arial"/>
              <a:buChar char="•"/>
            </a:pPr>
            <a:r>
              <a:rPr b="0" lang="nl-NL" sz="1800" spc="-1" strike="noStrike">
                <a:solidFill>
                  <a:srgbClr val="000000"/>
                </a:solidFill>
                <a:latin typeface="Calibri"/>
                <a:ea typeface="Times New Roman"/>
              </a:rPr>
              <a:t>3</a:t>
            </a:r>
            <a:r>
              <a:rPr b="0" lang="nl-NL" sz="1800" spc="-1" strike="noStrike" baseline="30000">
                <a:solidFill>
                  <a:srgbClr val="000000"/>
                </a:solidFill>
                <a:latin typeface="Calibri"/>
                <a:ea typeface="Times New Roman"/>
              </a:rPr>
              <a:t>de</a:t>
            </a:r>
            <a:r>
              <a:rPr b="0" lang="nl-NL" sz="1800" spc="-1" strike="noStrike">
                <a:solidFill>
                  <a:srgbClr val="000000"/>
                </a:solidFill>
                <a:latin typeface="Calibri"/>
                <a:ea typeface="Times New Roman"/>
              </a:rPr>
              <a:t> OH groep van glycerol gebonden aan 1 fosfaat groep.</a:t>
            </a:r>
            <a:endParaRPr b="0" lang="nl-NL" sz="1800" spc="-1" strike="noStrike">
              <a:latin typeface="Arial"/>
            </a:endParaRPr>
          </a:p>
          <a:p>
            <a:pPr lvl="1" marL="457200" indent="-215640">
              <a:lnSpc>
                <a:spcPct val="100000"/>
              </a:lnSpc>
              <a:buClr>
                <a:srgbClr val="000000"/>
              </a:buClr>
              <a:buFont typeface="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Hydrofiele gedeelte</a:t>
            </a:r>
            <a:endParaRPr b="0" lang="nl-NL" sz="1800" spc="-1" strike="noStrike">
              <a:latin typeface="Arial"/>
            </a:endParaRPr>
          </a:p>
          <a:p>
            <a:pPr lvl="1" marL="457200" indent="-215640">
              <a:lnSpc>
                <a:spcPct val="100000"/>
              </a:lnSpc>
              <a:buClr>
                <a:srgbClr val="000000"/>
              </a:buClr>
              <a:buFont typeface="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Hydrofoob gedeelte</a:t>
            </a:r>
            <a:endParaRPr b="0" lang="nl-NL" sz="1800" spc="-1" strike="noStrike">
              <a:latin typeface="Arial"/>
            </a:endParaRPr>
          </a:p>
          <a:p>
            <a:pPr marL="285840" indent="-285120">
              <a:lnSpc>
                <a:spcPct val="100000"/>
              </a:lnSpc>
              <a:buClr>
                <a:srgbClr val="000000"/>
              </a:buClr>
              <a:buFont typeface="Arial"/>
              <a:buChar char="•"/>
            </a:pPr>
            <a:r>
              <a:rPr b="0" lang="nl-NL" sz="1800" spc="-1" strike="noStrike">
                <a:solidFill>
                  <a:srgbClr val="000000"/>
                </a:solidFill>
                <a:latin typeface="Calibri"/>
                <a:ea typeface="Times New Roman"/>
              </a:rPr>
              <a:t>In aanwezigheid van water: bi-laag (membranen)</a:t>
            </a:r>
            <a:endParaRPr b="0" lang="nl-NL" sz="1800" spc="-1" strike="noStrike">
              <a:latin typeface="Arial"/>
            </a:endParaRPr>
          </a:p>
        </p:txBody>
      </p:sp>
      <p:pic>
        <p:nvPicPr>
          <p:cNvPr id="502" name="Picture 7" descr="05_13PhospholipidStructur_L.jpg"/>
          <p:cNvPicPr/>
          <p:nvPr/>
        </p:nvPicPr>
        <p:blipFill>
          <a:blip r:embed="rId1"/>
          <a:stretch/>
        </p:blipFill>
        <p:spPr>
          <a:xfrm>
            <a:off x="3048120" y="2666880"/>
            <a:ext cx="6857280" cy="4149000"/>
          </a:xfrm>
          <a:prstGeom prst="rect">
            <a:avLst/>
          </a:prstGeom>
          <a:ln w="9360">
            <a:noFill/>
          </a:ln>
        </p:spPr>
      </p:pic>
      <p:sp>
        <p:nvSpPr>
          <p:cNvPr id="503" name="CustomShape 2"/>
          <p:cNvSpPr/>
          <p:nvPr/>
        </p:nvSpPr>
        <p:spPr>
          <a:xfrm>
            <a:off x="8077680" y="2627280"/>
            <a:ext cx="17046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fosfatidylcholine</a:t>
            </a:r>
            <a:endParaRPr b="0" lang="nl-NL" sz="1800" spc="-1" strike="noStrike">
              <a:latin typeface="Arial"/>
            </a:endParaRPr>
          </a:p>
        </p:txBody>
      </p:sp>
      <p:sp>
        <p:nvSpPr>
          <p:cNvPr id="504" name="CustomShape 3"/>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505"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968D45C-F34A-4805-8CBA-D4EB9AC1CF9B}" type="slidenum">
              <a:rPr b="0" lang="en-US" sz="1200" spc="-1" strike="noStrike">
                <a:solidFill>
                  <a:srgbClr val="8b8b8b"/>
                </a:solidFill>
                <a:latin typeface="Calibri"/>
              </a:rPr>
              <a:t>&lt;number&gt;</a:t>
            </a:fld>
            <a:endParaRPr b="0" lang="nl-NL" sz="1200" spc="-1" strike="noStrike">
              <a:latin typeface="Arial"/>
            </a:endParaRPr>
          </a:p>
        </p:txBody>
      </p:sp>
      <p:sp>
        <p:nvSpPr>
          <p:cNvPr id="506" name="CustomShape 5"/>
          <p:cNvSpPr/>
          <p:nvPr/>
        </p:nvSpPr>
        <p:spPr>
          <a:xfrm>
            <a:off x="1828800" y="7632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2. Fosfolipiden</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7" name="Picture 5" descr="05_14PhospholipidBehavior_L.jpg"/>
          <p:cNvPicPr/>
          <p:nvPr/>
        </p:nvPicPr>
        <p:blipFill>
          <a:blip r:embed="rId1"/>
          <a:stretch/>
        </p:blipFill>
        <p:spPr>
          <a:xfrm>
            <a:off x="2286000" y="1133640"/>
            <a:ext cx="7619400" cy="4590360"/>
          </a:xfrm>
          <a:prstGeom prst="rect">
            <a:avLst/>
          </a:prstGeom>
          <a:ln w="9360">
            <a:noFill/>
          </a:ln>
        </p:spPr>
      </p:pic>
      <p:sp>
        <p:nvSpPr>
          <p:cNvPr id="508" name="CustomShape 1"/>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509"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642E320-BA79-42CD-977B-7873788FC548}" type="slidenum">
              <a:rPr b="0" lang="en-US" sz="1200" spc="-1" strike="noStrike">
                <a:solidFill>
                  <a:srgbClr val="8b8b8b"/>
                </a:solidFill>
                <a:latin typeface="Calibri"/>
              </a:rPr>
              <a:t>&lt;number&gt;</a:t>
            </a:fld>
            <a:endParaRPr b="0" lang="nl-NL" sz="1200" spc="-1" strike="noStrike">
              <a:latin typeface="Arial"/>
            </a:endParaRPr>
          </a:p>
        </p:txBody>
      </p:sp>
      <p:sp>
        <p:nvSpPr>
          <p:cNvPr id="510" name="CustomShape 3"/>
          <p:cNvSpPr/>
          <p:nvPr/>
        </p:nvSpPr>
        <p:spPr>
          <a:xfrm>
            <a:off x="1828800" y="7632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Lipiden bilaag</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1" name="Picture 6" descr="05_15Cholesterol_L.jpg"/>
          <p:cNvPicPr/>
          <p:nvPr/>
        </p:nvPicPr>
        <p:blipFill>
          <a:blip r:embed="rId1"/>
          <a:stretch/>
        </p:blipFill>
        <p:spPr>
          <a:xfrm>
            <a:off x="5181480" y="1925640"/>
            <a:ext cx="5104800" cy="2340720"/>
          </a:xfrm>
          <a:prstGeom prst="rect">
            <a:avLst/>
          </a:prstGeom>
          <a:ln w="9360">
            <a:noFill/>
          </a:ln>
        </p:spPr>
      </p:pic>
      <p:pic>
        <p:nvPicPr>
          <p:cNvPr id="512" name="Picture 7" descr="Testosterone_structure"/>
          <p:cNvPicPr/>
          <p:nvPr/>
        </p:nvPicPr>
        <p:blipFill>
          <a:blip r:embed="rId2"/>
          <a:stretch/>
        </p:blipFill>
        <p:spPr>
          <a:xfrm>
            <a:off x="6934320" y="4572000"/>
            <a:ext cx="2478960" cy="1612080"/>
          </a:xfrm>
          <a:prstGeom prst="rect">
            <a:avLst/>
          </a:prstGeom>
          <a:ln w="9360">
            <a:noFill/>
          </a:ln>
        </p:spPr>
      </p:pic>
      <p:pic>
        <p:nvPicPr>
          <p:cNvPr id="513" name="Picture 8" descr="Estriol"/>
          <p:cNvPicPr/>
          <p:nvPr/>
        </p:nvPicPr>
        <p:blipFill>
          <a:blip r:embed="rId3"/>
          <a:stretch/>
        </p:blipFill>
        <p:spPr>
          <a:xfrm>
            <a:off x="1905120" y="4648320"/>
            <a:ext cx="3123360" cy="1678680"/>
          </a:xfrm>
          <a:prstGeom prst="rect">
            <a:avLst/>
          </a:prstGeom>
          <a:ln w="9360">
            <a:noFill/>
          </a:ln>
        </p:spPr>
      </p:pic>
      <p:sp>
        <p:nvSpPr>
          <p:cNvPr id="514" name="CustomShape 1"/>
          <p:cNvSpPr/>
          <p:nvPr/>
        </p:nvSpPr>
        <p:spPr>
          <a:xfrm>
            <a:off x="8404560" y="6172200"/>
            <a:ext cx="12610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Testosteron</a:t>
            </a:r>
            <a:endParaRPr b="0" lang="nl-NL" sz="1800" spc="-1" strike="noStrike">
              <a:latin typeface="Arial"/>
            </a:endParaRPr>
          </a:p>
        </p:txBody>
      </p:sp>
      <p:sp>
        <p:nvSpPr>
          <p:cNvPr id="515" name="CustomShape 2"/>
          <p:cNvSpPr/>
          <p:nvPr/>
        </p:nvSpPr>
        <p:spPr>
          <a:xfrm>
            <a:off x="4201560" y="6172200"/>
            <a:ext cx="11379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Oestradiol</a:t>
            </a:r>
            <a:endParaRPr b="0" lang="nl-NL" sz="1800" spc="-1" strike="noStrike">
              <a:latin typeface="Arial"/>
            </a:endParaRPr>
          </a:p>
        </p:txBody>
      </p:sp>
      <p:sp>
        <p:nvSpPr>
          <p:cNvPr id="516" name="CustomShape 3"/>
          <p:cNvSpPr/>
          <p:nvPr/>
        </p:nvSpPr>
        <p:spPr>
          <a:xfrm>
            <a:off x="8545320" y="3048120"/>
            <a:ext cx="123372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Cholesterol</a:t>
            </a:r>
            <a:endParaRPr b="0" lang="nl-NL" sz="1800" spc="-1" strike="noStrike">
              <a:latin typeface="Arial"/>
            </a:endParaRPr>
          </a:p>
        </p:txBody>
      </p:sp>
      <p:sp>
        <p:nvSpPr>
          <p:cNvPr id="517" name="CustomShape 4"/>
          <p:cNvSpPr/>
          <p:nvPr/>
        </p:nvSpPr>
        <p:spPr>
          <a:xfrm>
            <a:off x="1905120" y="990720"/>
            <a:ext cx="7238160" cy="3656160"/>
          </a:xfrm>
          <a:prstGeom prst="rect">
            <a:avLst/>
          </a:prstGeom>
          <a:noFill/>
          <a:ln w="9360">
            <a:noFill/>
          </a:ln>
        </p:spPr>
        <p:style>
          <a:lnRef idx="0"/>
          <a:fillRef idx="0"/>
          <a:effectRef idx="0"/>
          <a:fontRef idx="minor"/>
        </p:style>
        <p:txBody>
          <a:bodyPr lIns="90000" rIns="90000" tIns="45000" bIns="45000">
            <a:spAutoFit/>
          </a:bodyPr>
          <a:p>
            <a:pPr marL="285840" indent="-285120">
              <a:lnSpc>
                <a:spcPct val="100000"/>
              </a:lnSpc>
              <a:buClr>
                <a:srgbClr val="000000"/>
              </a:buClr>
              <a:buFont typeface="Arial"/>
              <a:buChar char="•"/>
            </a:pPr>
            <a:r>
              <a:rPr b="0" lang="nl-NL" sz="1800" spc="-1" strike="noStrike" u="sng">
                <a:solidFill>
                  <a:srgbClr val="000000"/>
                </a:solidFill>
                <a:uFillTx/>
                <a:latin typeface="Calibri"/>
                <a:ea typeface="DejaVu Sans"/>
              </a:rPr>
              <a:t>Functie: </a:t>
            </a:r>
            <a:r>
              <a:rPr b="0" lang="nl-NL" sz="1800" spc="-1" strike="noStrike">
                <a:solidFill>
                  <a:srgbClr val="000000"/>
                </a:solidFill>
                <a:latin typeface="Calibri"/>
                <a:ea typeface="DejaVu Sans"/>
              </a:rPr>
              <a:t>In dierlijke cellen: ook in de cel membraan. Ook bouwstof</a:t>
            </a:r>
            <a:endParaRPr b="0" lang="nl-NL" sz="1800" spc="-1" strike="noStrike">
              <a:latin typeface="Arial"/>
            </a:endParaRPr>
          </a:p>
          <a:p>
            <a:pPr marL="285840" indent="-285120">
              <a:lnSpc>
                <a:spcPct val="100000"/>
              </a:lnSpc>
              <a:buClr>
                <a:srgbClr val="000000"/>
              </a:buClr>
              <a:buFont typeface="Arial"/>
              <a:buChar char="•"/>
            </a:pPr>
            <a:r>
              <a:rPr b="0" lang="nl-NL" sz="1800" spc="-1" strike="noStrike">
                <a:solidFill>
                  <a:srgbClr val="000000"/>
                </a:solidFill>
                <a:latin typeface="Calibri"/>
                <a:ea typeface="DejaVu Sans"/>
              </a:rPr>
              <a:t>Koolstofskelet is georganiseerd in 4 ringen (6,6,6,5)</a:t>
            </a:r>
            <a:endParaRPr b="0" lang="nl-NL" sz="1800" spc="-1" strike="noStrike">
              <a:latin typeface="Arial"/>
            </a:endParaRPr>
          </a:p>
          <a:p>
            <a:pPr marL="285840" indent="-285120">
              <a:lnSpc>
                <a:spcPct val="100000"/>
              </a:lnSpc>
              <a:buClr>
                <a:srgbClr val="000000"/>
              </a:buClr>
              <a:buFont typeface="Arial"/>
              <a:buChar char="•"/>
            </a:pPr>
            <a:r>
              <a:rPr b="0" lang="nl-NL" sz="1800" spc="-1" strike="noStrike">
                <a:solidFill>
                  <a:srgbClr val="000000"/>
                </a:solidFill>
                <a:latin typeface="Calibri"/>
                <a:ea typeface="DejaVu Sans"/>
              </a:rPr>
              <a:t>Te veel cholesterol in het dieet </a:t>
            </a:r>
            <a:r>
              <a:rPr b="0" lang="nl-NL" sz="1800" spc="-1" strike="noStrike">
                <a:solidFill>
                  <a:srgbClr val="000000"/>
                </a:solidFill>
                <a:latin typeface="Wingdings"/>
                <a:ea typeface="DejaVu Sans"/>
              </a:rPr>
              <a:t></a:t>
            </a:r>
            <a:r>
              <a:rPr b="0" lang="nl-NL" sz="1800" spc="-1" strike="noStrike">
                <a:solidFill>
                  <a:srgbClr val="000000"/>
                </a:solidFill>
                <a:latin typeface="Calibri"/>
                <a:ea typeface="DejaVu Sans"/>
              </a:rPr>
              <a:t> hart- en vaatziektes</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DejaVu Sans"/>
              </a:rPr>
              <a:t>Cholesterol is de bouwstof voor </a:t>
            </a:r>
            <a:br/>
            <a:r>
              <a:rPr b="0" lang="nl-NL" sz="1800" spc="-1" strike="noStrike">
                <a:solidFill>
                  <a:srgbClr val="000000"/>
                </a:solidFill>
                <a:latin typeface="Calibri"/>
                <a:ea typeface="DejaVu Sans"/>
              </a:rPr>
              <a:t>geslachtshormonen</a:t>
            </a:r>
            <a:endParaRPr b="0" lang="nl-NL" sz="1800" spc="-1" strike="noStrike">
              <a:latin typeface="Arial"/>
            </a:endParaRPr>
          </a:p>
          <a:p>
            <a:pPr>
              <a:lnSpc>
                <a:spcPct val="100000"/>
              </a:lnSpc>
            </a:pPr>
            <a:endParaRPr b="0" lang="nl-NL" sz="1800" spc="-1" strike="noStrike">
              <a:latin typeface="Arial"/>
            </a:endParaRPr>
          </a:p>
        </p:txBody>
      </p:sp>
      <p:sp>
        <p:nvSpPr>
          <p:cNvPr id="518" name="CustomShape 5"/>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519" name="CustomShape 6"/>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1530F3E-8ACA-48F1-93D2-588235167A53}" type="slidenum">
              <a:rPr b="0" lang="en-US" sz="1200" spc="-1" strike="noStrike">
                <a:solidFill>
                  <a:srgbClr val="8b8b8b"/>
                </a:solidFill>
                <a:latin typeface="Calibri"/>
              </a:rPr>
              <a:t>&lt;number&gt;</a:t>
            </a:fld>
            <a:endParaRPr b="0" lang="nl-NL" sz="1200" spc="-1" strike="noStrike">
              <a:latin typeface="Arial"/>
            </a:endParaRPr>
          </a:p>
        </p:txBody>
      </p:sp>
      <p:sp>
        <p:nvSpPr>
          <p:cNvPr id="520" name="CustomShape 7"/>
          <p:cNvSpPr/>
          <p:nvPr/>
        </p:nvSpPr>
        <p:spPr>
          <a:xfrm>
            <a:off x="1828800" y="76320"/>
            <a:ext cx="8533800" cy="5774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3. Steroiden</a:t>
            </a:r>
            <a:endParaRPr b="0" lang="nl-NL" sz="3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2850480" y="152280"/>
            <a:ext cx="49294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563c1"/>
                </a:solidFill>
                <a:latin typeface="Calibri"/>
                <a:ea typeface="DejaVu Sans"/>
              </a:rPr>
              <a:t>Opdracht: Vul onderstaande schema over lipiden in</a:t>
            </a:r>
            <a:endParaRPr b="0" lang="nl-NL" sz="1800" spc="-1" strike="noStrike">
              <a:latin typeface="Arial"/>
            </a:endParaRPr>
          </a:p>
        </p:txBody>
      </p:sp>
      <p:sp>
        <p:nvSpPr>
          <p:cNvPr id="522" name="CustomShape 2"/>
          <p:cNvSpPr/>
          <p:nvPr/>
        </p:nvSpPr>
        <p:spPr>
          <a:xfrm>
            <a:off x="5334120" y="609480"/>
            <a:ext cx="16758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Calibri"/>
                <a:ea typeface="DejaVu Sans"/>
              </a:rPr>
              <a:t>Lipiden</a:t>
            </a:r>
            <a:endParaRPr b="0" lang="nl-NL" sz="1800" spc="-1" strike="noStrike">
              <a:latin typeface="Arial"/>
            </a:endParaRPr>
          </a:p>
        </p:txBody>
      </p:sp>
      <p:sp>
        <p:nvSpPr>
          <p:cNvPr id="523" name="CustomShape 3"/>
          <p:cNvSpPr/>
          <p:nvPr/>
        </p:nvSpPr>
        <p:spPr>
          <a:xfrm>
            <a:off x="1981080" y="1371600"/>
            <a:ext cx="1675800" cy="380160"/>
          </a:xfrm>
          <a:prstGeom prst="rect">
            <a:avLst/>
          </a:prstGeom>
          <a:solidFill>
            <a:schemeClr val="bg1"/>
          </a:solidFill>
          <a:ln w="9360">
            <a:solidFill>
              <a:schemeClr val="tx1"/>
            </a:solidFill>
            <a:miter/>
          </a:ln>
        </p:spPr>
        <p:style>
          <a:lnRef idx="0"/>
          <a:fillRef idx="0"/>
          <a:effectRef idx="0"/>
          <a:fontRef idx="minor"/>
        </p:style>
      </p:sp>
      <p:sp>
        <p:nvSpPr>
          <p:cNvPr id="524" name="CustomShape 4"/>
          <p:cNvSpPr/>
          <p:nvPr/>
        </p:nvSpPr>
        <p:spPr>
          <a:xfrm>
            <a:off x="4114800" y="1371600"/>
            <a:ext cx="1675800" cy="380160"/>
          </a:xfrm>
          <a:prstGeom prst="rect">
            <a:avLst/>
          </a:prstGeom>
          <a:solidFill>
            <a:schemeClr val="bg1"/>
          </a:solidFill>
          <a:ln w="9360">
            <a:solidFill>
              <a:schemeClr val="tx1"/>
            </a:solidFill>
            <a:miter/>
          </a:ln>
        </p:spPr>
        <p:style>
          <a:lnRef idx="0"/>
          <a:fillRef idx="0"/>
          <a:effectRef idx="0"/>
          <a:fontRef idx="minor"/>
        </p:style>
      </p:sp>
      <p:sp>
        <p:nvSpPr>
          <p:cNvPr id="525" name="CustomShape 5"/>
          <p:cNvSpPr/>
          <p:nvPr/>
        </p:nvSpPr>
        <p:spPr>
          <a:xfrm>
            <a:off x="6324480" y="1371600"/>
            <a:ext cx="1675800" cy="380160"/>
          </a:xfrm>
          <a:prstGeom prst="rect">
            <a:avLst/>
          </a:prstGeom>
          <a:solidFill>
            <a:schemeClr val="bg1"/>
          </a:solidFill>
          <a:ln w="9360">
            <a:solidFill>
              <a:schemeClr val="tx1"/>
            </a:solidFill>
            <a:miter/>
          </a:ln>
        </p:spPr>
        <p:style>
          <a:lnRef idx="0"/>
          <a:fillRef idx="0"/>
          <a:effectRef idx="0"/>
          <a:fontRef idx="minor"/>
        </p:style>
      </p:sp>
      <p:sp>
        <p:nvSpPr>
          <p:cNvPr id="526" name="CustomShape 6"/>
          <p:cNvSpPr/>
          <p:nvPr/>
        </p:nvSpPr>
        <p:spPr>
          <a:xfrm>
            <a:off x="8381880" y="1371600"/>
            <a:ext cx="19044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Calibri"/>
                <a:ea typeface="DejaVu Sans"/>
              </a:rPr>
              <a:t>Onoplosbaar in water</a:t>
            </a:r>
            <a:endParaRPr b="0" lang="nl-NL" sz="1400" spc="-1" strike="noStrike">
              <a:latin typeface="Arial"/>
            </a:endParaRPr>
          </a:p>
        </p:txBody>
      </p:sp>
      <p:sp>
        <p:nvSpPr>
          <p:cNvPr id="527" name="CustomShape 7"/>
          <p:cNvSpPr/>
          <p:nvPr/>
        </p:nvSpPr>
        <p:spPr>
          <a:xfrm>
            <a:off x="1981080" y="2438280"/>
            <a:ext cx="1675800" cy="380160"/>
          </a:xfrm>
          <a:prstGeom prst="rect">
            <a:avLst/>
          </a:prstGeom>
          <a:solidFill>
            <a:schemeClr val="bg1"/>
          </a:solidFill>
          <a:ln w="9360">
            <a:solidFill>
              <a:schemeClr val="tx1"/>
            </a:solidFill>
            <a:miter/>
          </a:ln>
        </p:spPr>
        <p:style>
          <a:lnRef idx="0"/>
          <a:fillRef idx="0"/>
          <a:effectRef idx="0"/>
          <a:fontRef idx="minor"/>
        </p:style>
      </p:sp>
      <p:sp>
        <p:nvSpPr>
          <p:cNvPr id="528" name="CustomShape 8"/>
          <p:cNvSpPr/>
          <p:nvPr/>
        </p:nvSpPr>
        <p:spPr>
          <a:xfrm>
            <a:off x="4114800" y="2438280"/>
            <a:ext cx="1675800" cy="380160"/>
          </a:xfrm>
          <a:prstGeom prst="rect">
            <a:avLst/>
          </a:prstGeom>
          <a:solidFill>
            <a:schemeClr val="bg1"/>
          </a:solidFill>
          <a:ln w="9360">
            <a:solidFill>
              <a:schemeClr val="tx1"/>
            </a:solidFill>
            <a:miter/>
          </a:ln>
        </p:spPr>
        <p:style>
          <a:lnRef idx="0"/>
          <a:fillRef idx="0"/>
          <a:effectRef idx="0"/>
          <a:fontRef idx="minor"/>
        </p:style>
      </p:sp>
      <p:sp>
        <p:nvSpPr>
          <p:cNvPr id="529" name="CustomShape 9"/>
          <p:cNvSpPr/>
          <p:nvPr/>
        </p:nvSpPr>
        <p:spPr>
          <a:xfrm>
            <a:off x="6248520" y="2438280"/>
            <a:ext cx="1675800" cy="380160"/>
          </a:xfrm>
          <a:prstGeom prst="rect">
            <a:avLst/>
          </a:prstGeom>
          <a:solidFill>
            <a:schemeClr val="bg1"/>
          </a:solidFill>
          <a:ln w="9360">
            <a:solidFill>
              <a:schemeClr val="tx1"/>
            </a:solidFill>
            <a:miter/>
          </a:ln>
        </p:spPr>
        <p:style>
          <a:lnRef idx="0"/>
          <a:fillRef idx="0"/>
          <a:effectRef idx="0"/>
          <a:fontRef idx="minor"/>
        </p:style>
      </p:sp>
      <p:sp>
        <p:nvSpPr>
          <p:cNvPr id="530" name="CustomShape 10"/>
          <p:cNvSpPr/>
          <p:nvPr/>
        </p:nvSpPr>
        <p:spPr>
          <a:xfrm>
            <a:off x="8458200" y="2438280"/>
            <a:ext cx="19044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Calibri"/>
                <a:ea typeface="DejaVu Sans"/>
              </a:rPr>
              <a:t>4 koolwaterstof ringen</a:t>
            </a:r>
            <a:endParaRPr b="0" lang="nl-NL" sz="1400" spc="-1" strike="noStrike">
              <a:latin typeface="Arial"/>
            </a:endParaRPr>
          </a:p>
        </p:txBody>
      </p:sp>
      <p:sp>
        <p:nvSpPr>
          <p:cNvPr id="531" name="CustomShape 11"/>
          <p:cNvSpPr/>
          <p:nvPr/>
        </p:nvSpPr>
        <p:spPr>
          <a:xfrm>
            <a:off x="8458200" y="4876920"/>
            <a:ext cx="1675800" cy="380160"/>
          </a:xfrm>
          <a:prstGeom prst="rect">
            <a:avLst/>
          </a:prstGeom>
          <a:solidFill>
            <a:schemeClr val="bg1"/>
          </a:solidFill>
          <a:ln w="9360">
            <a:solidFill>
              <a:schemeClr val="tx1"/>
            </a:solidFill>
            <a:miter/>
          </a:ln>
        </p:spPr>
        <p:style>
          <a:lnRef idx="0"/>
          <a:fillRef idx="0"/>
          <a:effectRef idx="0"/>
          <a:fontRef idx="minor"/>
        </p:style>
      </p:sp>
      <p:sp>
        <p:nvSpPr>
          <p:cNvPr id="532" name="CustomShape 12"/>
          <p:cNvSpPr/>
          <p:nvPr/>
        </p:nvSpPr>
        <p:spPr>
          <a:xfrm>
            <a:off x="2362320" y="4876920"/>
            <a:ext cx="19044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Olie: vloeibare vorm</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 </a:t>
            </a:r>
            <a:r>
              <a:rPr b="0" lang="en-US" sz="1200" spc="-1" strike="noStrike">
                <a:solidFill>
                  <a:srgbClr val="000000"/>
                </a:solidFill>
                <a:latin typeface="Calibri"/>
                <a:ea typeface="DejaVu Sans"/>
              </a:rPr>
              <a:t>bij kamertemperatuur</a:t>
            </a:r>
            <a:endParaRPr b="0" lang="nl-NL" sz="1200" spc="-1" strike="noStrike">
              <a:latin typeface="Arial"/>
            </a:endParaRPr>
          </a:p>
        </p:txBody>
      </p:sp>
      <p:sp>
        <p:nvSpPr>
          <p:cNvPr id="533" name="CustomShape 13"/>
          <p:cNvSpPr/>
          <p:nvPr/>
        </p:nvSpPr>
        <p:spPr>
          <a:xfrm>
            <a:off x="7086600" y="3886200"/>
            <a:ext cx="16758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nSpc>
                <a:spcPct val="100000"/>
              </a:lnSpc>
            </a:pPr>
            <a:r>
              <a:rPr b="0" lang="en-US" sz="1400" spc="-1" strike="noStrike">
                <a:solidFill>
                  <a:srgbClr val="000000"/>
                </a:solidFill>
                <a:latin typeface="Calibri"/>
                <a:ea typeface="DejaVu Sans"/>
              </a:rPr>
              <a:t>Hydrofiele staart</a:t>
            </a:r>
            <a:endParaRPr b="0" lang="nl-NL" sz="1400" spc="-1" strike="noStrike">
              <a:latin typeface="Arial"/>
            </a:endParaRPr>
          </a:p>
        </p:txBody>
      </p:sp>
      <p:sp>
        <p:nvSpPr>
          <p:cNvPr id="534" name="CustomShape 14"/>
          <p:cNvSpPr/>
          <p:nvPr/>
        </p:nvSpPr>
        <p:spPr>
          <a:xfrm>
            <a:off x="5105520" y="4191120"/>
            <a:ext cx="1675800" cy="380160"/>
          </a:xfrm>
          <a:prstGeom prst="rect">
            <a:avLst/>
          </a:prstGeom>
          <a:solidFill>
            <a:schemeClr val="bg1"/>
          </a:solidFill>
          <a:ln w="9360">
            <a:solidFill>
              <a:schemeClr val="tx1"/>
            </a:solidFill>
            <a:miter/>
          </a:ln>
        </p:spPr>
        <p:style>
          <a:lnRef idx="0"/>
          <a:fillRef idx="0"/>
          <a:effectRef idx="0"/>
          <a:fontRef idx="minor"/>
        </p:style>
      </p:sp>
      <p:sp>
        <p:nvSpPr>
          <p:cNvPr id="535" name="CustomShape 15"/>
          <p:cNvSpPr/>
          <p:nvPr/>
        </p:nvSpPr>
        <p:spPr>
          <a:xfrm>
            <a:off x="3276720" y="4191120"/>
            <a:ext cx="1675800" cy="380160"/>
          </a:xfrm>
          <a:prstGeom prst="rect">
            <a:avLst/>
          </a:prstGeom>
          <a:solidFill>
            <a:schemeClr val="bg1"/>
          </a:solidFill>
          <a:ln w="9360">
            <a:solidFill>
              <a:schemeClr val="tx1"/>
            </a:solidFill>
            <a:miter/>
          </a:ln>
        </p:spPr>
        <p:style>
          <a:lnRef idx="0"/>
          <a:fillRef idx="0"/>
          <a:effectRef idx="0"/>
          <a:fontRef idx="minor"/>
        </p:style>
      </p:sp>
      <p:sp>
        <p:nvSpPr>
          <p:cNvPr id="536" name="CustomShape 16"/>
          <p:cNvSpPr/>
          <p:nvPr/>
        </p:nvSpPr>
        <p:spPr>
          <a:xfrm>
            <a:off x="1676520" y="3276720"/>
            <a:ext cx="129456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Calibri"/>
                <a:ea typeface="DejaVu Sans"/>
              </a:rPr>
              <a:t>3C-alcohol</a:t>
            </a:r>
            <a:endParaRPr b="0" lang="nl-NL" sz="1400" spc="-1" strike="noStrike">
              <a:latin typeface="Arial"/>
            </a:endParaRPr>
          </a:p>
        </p:txBody>
      </p:sp>
      <p:sp>
        <p:nvSpPr>
          <p:cNvPr id="537" name="CustomShape 17"/>
          <p:cNvSpPr/>
          <p:nvPr/>
        </p:nvSpPr>
        <p:spPr>
          <a:xfrm>
            <a:off x="4724280" y="4876920"/>
            <a:ext cx="137088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Vaste vorm bij</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kamertemperatuur</a:t>
            </a:r>
            <a:endParaRPr b="0" lang="nl-NL" sz="1200" spc="-1" strike="noStrike">
              <a:latin typeface="Arial"/>
            </a:endParaRPr>
          </a:p>
        </p:txBody>
      </p:sp>
      <p:sp>
        <p:nvSpPr>
          <p:cNvPr id="538" name="CustomShape 18"/>
          <p:cNvSpPr/>
          <p:nvPr/>
        </p:nvSpPr>
        <p:spPr>
          <a:xfrm>
            <a:off x="8915400" y="3276720"/>
            <a:ext cx="1294560" cy="380160"/>
          </a:xfrm>
          <a:prstGeom prst="rect">
            <a:avLst/>
          </a:prstGeom>
          <a:solidFill>
            <a:schemeClr val="bg1"/>
          </a:solidFill>
          <a:ln w="9360">
            <a:solidFill>
              <a:schemeClr val="tx1"/>
            </a:solidFill>
            <a:miter/>
          </a:ln>
        </p:spPr>
        <p:style>
          <a:lnRef idx="0"/>
          <a:fillRef idx="0"/>
          <a:effectRef idx="0"/>
          <a:fontRef idx="minor"/>
        </p:style>
      </p:sp>
      <p:sp>
        <p:nvSpPr>
          <p:cNvPr id="539" name="CustomShape 19"/>
          <p:cNvSpPr/>
          <p:nvPr/>
        </p:nvSpPr>
        <p:spPr>
          <a:xfrm>
            <a:off x="6553080" y="3276720"/>
            <a:ext cx="175176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Geladen,</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 </a:t>
            </a:r>
            <a:r>
              <a:rPr b="0" lang="en-US" sz="1200" spc="-1" strike="noStrike">
                <a:solidFill>
                  <a:srgbClr val="000000"/>
                </a:solidFill>
                <a:latin typeface="Calibri"/>
                <a:ea typeface="DejaVu Sans"/>
              </a:rPr>
              <a:t>hydrofiele kop</a:t>
            </a:r>
            <a:endParaRPr b="0" lang="nl-NL" sz="1200" spc="-1" strike="noStrike">
              <a:latin typeface="Arial"/>
            </a:endParaRPr>
          </a:p>
        </p:txBody>
      </p:sp>
      <p:sp>
        <p:nvSpPr>
          <p:cNvPr id="540" name="CustomShape 20"/>
          <p:cNvSpPr/>
          <p:nvPr/>
        </p:nvSpPr>
        <p:spPr>
          <a:xfrm>
            <a:off x="4724280" y="3276720"/>
            <a:ext cx="16758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lange koolstofketen </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met carboxyl group</a:t>
            </a:r>
            <a:endParaRPr b="0" lang="nl-NL" sz="1200" spc="-1" strike="noStrike">
              <a:latin typeface="Arial"/>
            </a:endParaRPr>
          </a:p>
        </p:txBody>
      </p:sp>
      <p:sp>
        <p:nvSpPr>
          <p:cNvPr id="541" name="CustomShape 21"/>
          <p:cNvSpPr/>
          <p:nvPr/>
        </p:nvSpPr>
        <p:spPr>
          <a:xfrm>
            <a:off x="3200400" y="3276720"/>
            <a:ext cx="129456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Energie in</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C-H bindingen</a:t>
            </a:r>
            <a:endParaRPr b="0" lang="nl-NL" sz="1200" spc="-1" strike="noStrike">
              <a:latin typeface="Arial"/>
            </a:endParaRPr>
          </a:p>
        </p:txBody>
      </p:sp>
      <p:sp>
        <p:nvSpPr>
          <p:cNvPr id="542" name="CustomShape 22"/>
          <p:cNvSpPr/>
          <p:nvPr/>
        </p:nvSpPr>
        <p:spPr>
          <a:xfrm>
            <a:off x="7698240" y="914400"/>
            <a:ext cx="39096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zijn</a:t>
            </a:r>
            <a:endParaRPr b="0" lang="nl-NL" sz="1200" spc="-1" strike="noStrike">
              <a:latin typeface="Arial"/>
            </a:endParaRPr>
          </a:p>
        </p:txBody>
      </p:sp>
      <p:sp>
        <p:nvSpPr>
          <p:cNvPr id="543" name="Line 23"/>
          <p:cNvSpPr/>
          <p:nvPr/>
        </p:nvSpPr>
        <p:spPr>
          <a:xfrm>
            <a:off x="7086600" y="914400"/>
            <a:ext cx="609480" cy="75960"/>
          </a:xfrm>
          <a:prstGeom prst="line">
            <a:avLst/>
          </a:prstGeom>
          <a:ln w="9360">
            <a:solidFill>
              <a:schemeClr val="tx1"/>
            </a:solidFill>
            <a:round/>
          </a:ln>
        </p:spPr>
        <p:style>
          <a:lnRef idx="0"/>
          <a:fillRef idx="0"/>
          <a:effectRef idx="0"/>
          <a:fontRef idx="minor"/>
        </p:style>
      </p:sp>
      <p:sp>
        <p:nvSpPr>
          <p:cNvPr id="544" name="Line 24"/>
          <p:cNvSpPr/>
          <p:nvPr/>
        </p:nvSpPr>
        <p:spPr>
          <a:xfrm>
            <a:off x="8229600" y="1066680"/>
            <a:ext cx="1371600" cy="304920"/>
          </a:xfrm>
          <a:prstGeom prst="line">
            <a:avLst/>
          </a:prstGeom>
          <a:ln w="9360">
            <a:solidFill>
              <a:schemeClr val="tx1"/>
            </a:solidFill>
            <a:round/>
          </a:ln>
        </p:spPr>
        <p:style>
          <a:lnRef idx="0"/>
          <a:fillRef idx="0"/>
          <a:effectRef idx="0"/>
          <a:fontRef idx="minor"/>
        </p:style>
      </p:sp>
      <p:sp>
        <p:nvSpPr>
          <p:cNvPr id="545" name="CustomShape 25"/>
          <p:cNvSpPr/>
          <p:nvPr/>
        </p:nvSpPr>
        <p:spPr>
          <a:xfrm>
            <a:off x="5782320" y="1001880"/>
            <a:ext cx="76752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omvatten</a:t>
            </a:r>
            <a:endParaRPr b="0" lang="nl-NL" sz="1200" spc="-1" strike="noStrike">
              <a:latin typeface="Arial"/>
            </a:endParaRPr>
          </a:p>
        </p:txBody>
      </p:sp>
      <p:sp>
        <p:nvSpPr>
          <p:cNvPr id="546" name="Line 26"/>
          <p:cNvSpPr/>
          <p:nvPr/>
        </p:nvSpPr>
        <p:spPr>
          <a:xfrm flipH="1">
            <a:off x="3200400" y="838080"/>
            <a:ext cx="2133360" cy="380880"/>
          </a:xfrm>
          <a:prstGeom prst="line">
            <a:avLst/>
          </a:prstGeom>
          <a:ln w="9360">
            <a:solidFill>
              <a:schemeClr val="tx1"/>
            </a:solidFill>
            <a:round/>
          </a:ln>
        </p:spPr>
        <p:style>
          <a:lnRef idx="0"/>
          <a:fillRef idx="0"/>
          <a:effectRef idx="0"/>
          <a:fontRef idx="minor"/>
        </p:style>
      </p:sp>
      <p:sp>
        <p:nvSpPr>
          <p:cNvPr id="547" name="Line 27"/>
          <p:cNvSpPr/>
          <p:nvPr/>
        </p:nvSpPr>
        <p:spPr>
          <a:xfrm flipH="1">
            <a:off x="5486400" y="1066680"/>
            <a:ext cx="304560" cy="228600"/>
          </a:xfrm>
          <a:prstGeom prst="line">
            <a:avLst/>
          </a:prstGeom>
          <a:ln w="9360">
            <a:solidFill>
              <a:schemeClr val="tx1"/>
            </a:solidFill>
            <a:round/>
          </a:ln>
        </p:spPr>
        <p:style>
          <a:lnRef idx="0"/>
          <a:fillRef idx="0"/>
          <a:effectRef idx="0"/>
          <a:fontRef idx="minor"/>
        </p:style>
      </p:sp>
      <p:sp>
        <p:nvSpPr>
          <p:cNvPr id="548" name="Line 28"/>
          <p:cNvSpPr/>
          <p:nvPr/>
        </p:nvSpPr>
        <p:spPr>
          <a:xfrm>
            <a:off x="6781680" y="990360"/>
            <a:ext cx="228600" cy="304920"/>
          </a:xfrm>
          <a:prstGeom prst="line">
            <a:avLst/>
          </a:prstGeom>
          <a:ln w="9360">
            <a:solidFill>
              <a:schemeClr val="tx1"/>
            </a:solidFill>
            <a:round/>
          </a:ln>
        </p:spPr>
        <p:style>
          <a:lnRef idx="0"/>
          <a:fillRef idx="0"/>
          <a:effectRef idx="0"/>
          <a:fontRef idx="minor"/>
        </p:style>
      </p:sp>
      <p:sp>
        <p:nvSpPr>
          <p:cNvPr id="549" name="CustomShape 29"/>
          <p:cNvSpPr/>
          <p:nvPr/>
        </p:nvSpPr>
        <p:spPr>
          <a:xfrm>
            <a:off x="2781360" y="1752480"/>
            <a:ext cx="837360" cy="4550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000000"/>
                </a:solidFill>
                <a:latin typeface="Calibri"/>
                <a:ea typeface="DejaVu Sans"/>
              </a:rPr>
              <a:t>Gemaakt van</a:t>
            </a:r>
            <a:endParaRPr b="0" lang="nl-NL" sz="1200" spc="-1" strike="noStrike">
              <a:latin typeface="Arial"/>
            </a:endParaRPr>
          </a:p>
        </p:txBody>
      </p:sp>
      <p:sp>
        <p:nvSpPr>
          <p:cNvPr id="550" name="CustomShape 30"/>
          <p:cNvSpPr/>
          <p:nvPr/>
        </p:nvSpPr>
        <p:spPr>
          <a:xfrm>
            <a:off x="7914960" y="1916280"/>
            <a:ext cx="109224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moleculen met</a:t>
            </a:r>
            <a:endParaRPr b="0" lang="nl-NL" sz="1200" spc="-1" strike="noStrike">
              <a:latin typeface="Arial"/>
            </a:endParaRPr>
          </a:p>
        </p:txBody>
      </p:sp>
      <p:sp>
        <p:nvSpPr>
          <p:cNvPr id="551" name="Line 31"/>
          <p:cNvSpPr/>
          <p:nvPr/>
        </p:nvSpPr>
        <p:spPr>
          <a:xfrm flipH="1">
            <a:off x="2514600" y="1769760"/>
            <a:ext cx="392400" cy="592200"/>
          </a:xfrm>
          <a:prstGeom prst="line">
            <a:avLst/>
          </a:prstGeom>
          <a:ln w="9360">
            <a:solidFill>
              <a:schemeClr val="tx1"/>
            </a:solidFill>
            <a:round/>
            <a:tailEnd len="med" type="triangle" w="med"/>
          </a:ln>
        </p:spPr>
        <p:style>
          <a:lnRef idx="0"/>
          <a:fillRef idx="0"/>
          <a:effectRef idx="0"/>
          <a:fontRef idx="minor"/>
        </p:style>
      </p:sp>
      <p:sp>
        <p:nvSpPr>
          <p:cNvPr id="552" name="Line 32"/>
          <p:cNvSpPr/>
          <p:nvPr/>
        </p:nvSpPr>
        <p:spPr>
          <a:xfrm>
            <a:off x="3333600" y="1752480"/>
            <a:ext cx="1238400" cy="533520"/>
          </a:xfrm>
          <a:prstGeom prst="line">
            <a:avLst/>
          </a:prstGeom>
          <a:ln w="9360">
            <a:solidFill>
              <a:schemeClr val="tx1"/>
            </a:solidFill>
            <a:round/>
            <a:tailEnd len="med" type="triangle" w="med"/>
          </a:ln>
        </p:spPr>
        <p:style>
          <a:lnRef idx="0"/>
          <a:fillRef idx="0"/>
          <a:effectRef idx="0"/>
          <a:fontRef idx="minor"/>
        </p:style>
      </p:sp>
      <p:sp>
        <p:nvSpPr>
          <p:cNvPr id="553" name="Line 33"/>
          <p:cNvSpPr/>
          <p:nvPr/>
        </p:nvSpPr>
        <p:spPr>
          <a:xfrm>
            <a:off x="5333760" y="1824120"/>
            <a:ext cx="1447920" cy="537840"/>
          </a:xfrm>
          <a:prstGeom prst="line">
            <a:avLst/>
          </a:prstGeom>
          <a:ln w="9360">
            <a:solidFill>
              <a:schemeClr val="tx1"/>
            </a:solidFill>
            <a:round/>
            <a:tailEnd len="med" type="triangle" w="med"/>
          </a:ln>
        </p:spPr>
        <p:style>
          <a:lnRef idx="0"/>
          <a:fillRef idx="0"/>
          <a:effectRef idx="0"/>
          <a:fontRef idx="minor"/>
        </p:style>
      </p:sp>
      <p:sp>
        <p:nvSpPr>
          <p:cNvPr id="554" name="Line 34"/>
          <p:cNvSpPr/>
          <p:nvPr/>
        </p:nvSpPr>
        <p:spPr>
          <a:xfrm>
            <a:off x="4949640" y="2063520"/>
            <a:ext cx="3240" cy="298440"/>
          </a:xfrm>
          <a:prstGeom prst="line">
            <a:avLst/>
          </a:prstGeom>
          <a:ln w="9360">
            <a:solidFill>
              <a:schemeClr val="tx1"/>
            </a:solidFill>
            <a:round/>
            <a:tailEnd len="med" type="triangle" w="med"/>
          </a:ln>
        </p:spPr>
        <p:style>
          <a:lnRef idx="0"/>
          <a:fillRef idx="0"/>
          <a:effectRef idx="0"/>
          <a:fontRef idx="minor"/>
        </p:style>
      </p:sp>
      <p:sp>
        <p:nvSpPr>
          <p:cNvPr id="555" name="Line 35"/>
          <p:cNvSpPr/>
          <p:nvPr/>
        </p:nvSpPr>
        <p:spPr>
          <a:xfrm>
            <a:off x="7696080" y="1752480"/>
            <a:ext cx="380880" cy="228600"/>
          </a:xfrm>
          <a:prstGeom prst="line">
            <a:avLst/>
          </a:prstGeom>
          <a:ln w="9360">
            <a:solidFill>
              <a:schemeClr val="tx1"/>
            </a:solidFill>
            <a:round/>
          </a:ln>
        </p:spPr>
        <p:style>
          <a:lnRef idx="0"/>
          <a:fillRef idx="0"/>
          <a:effectRef idx="0"/>
          <a:fontRef idx="minor"/>
        </p:style>
      </p:sp>
      <p:sp>
        <p:nvSpPr>
          <p:cNvPr id="556" name="Line 36"/>
          <p:cNvSpPr/>
          <p:nvPr/>
        </p:nvSpPr>
        <p:spPr>
          <a:xfrm>
            <a:off x="8534160" y="2133360"/>
            <a:ext cx="304920" cy="152640"/>
          </a:xfrm>
          <a:prstGeom prst="line">
            <a:avLst/>
          </a:prstGeom>
          <a:ln w="9360">
            <a:solidFill>
              <a:schemeClr val="tx1"/>
            </a:solidFill>
            <a:round/>
            <a:tailEnd len="med" type="triangle" w="med"/>
          </a:ln>
        </p:spPr>
        <p:style>
          <a:lnRef idx="0"/>
          <a:fillRef idx="0"/>
          <a:effectRef idx="0"/>
          <a:fontRef idx="minor"/>
        </p:style>
      </p:sp>
      <p:sp>
        <p:nvSpPr>
          <p:cNvPr id="557" name="CustomShape 37"/>
          <p:cNvSpPr/>
          <p:nvPr/>
        </p:nvSpPr>
        <p:spPr>
          <a:xfrm>
            <a:off x="1983600" y="2895480"/>
            <a:ext cx="53424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is een</a:t>
            </a:r>
            <a:endParaRPr b="0" lang="nl-NL" sz="1200" spc="-1" strike="noStrike">
              <a:latin typeface="Arial"/>
            </a:endParaRPr>
          </a:p>
        </p:txBody>
      </p:sp>
      <p:sp>
        <p:nvSpPr>
          <p:cNvPr id="558" name="CustomShape 38"/>
          <p:cNvSpPr/>
          <p:nvPr/>
        </p:nvSpPr>
        <p:spPr>
          <a:xfrm>
            <a:off x="3511440" y="2883960"/>
            <a:ext cx="126900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belangijke functie</a:t>
            </a:r>
            <a:endParaRPr b="0" lang="nl-NL" sz="1200" spc="-1" strike="noStrike">
              <a:latin typeface="Arial"/>
            </a:endParaRPr>
          </a:p>
        </p:txBody>
      </p:sp>
      <p:sp>
        <p:nvSpPr>
          <p:cNvPr id="559" name="CustomShape 39"/>
          <p:cNvSpPr/>
          <p:nvPr/>
        </p:nvSpPr>
        <p:spPr>
          <a:xfrm>
            <a:off x="5107680" y="2895480"/>
            <a:ext cx="39096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zijn</a:t>
            </a:r>
            <a:endParaRPr b="0" lang="nl-NL" sz="1200" spc="-1" strike="noStrike">
              <a:latin typeface="Arial"/>
            </a:endParaRPr>
          </a:p>
        </p:txBody>
      </p:sp>
      <p:sp>
        <p:nvSpPr>
          <p:cNvPr id="560" name="CustomShape 40"/>
          <p:cNvSpPr/>
          <p:nvPr/>
        </p:nvSpPr>
        <p:spPr>
          <a:xfrm>
            <a:off x="6934320" y="2895480"/>
            <a:ext cx="1142280" cy="27252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i="1" lang="en-US" sz="1200" spc="-1" strike="noStrike">
                <a:solidFill>
                  <a:srgbClr val="000000"/>
                </a:solidFill>
                <a:latin typeface="Calibri"/>
                <a:ea typeface="DejaVu Sans"/>
              </a:rPr>
              <a:t>vormt een</a:t>
            </a:r>
            <a:endParaRPr b="0" lang="nl-NL" sz="1200" spc="-1" strike="noStrike">
              <a:latin typeface="Arial"/>
            </a:endParaRPr>
          </a:p>
        </p:txBody>
      </p:sp>
      <p:sp>
        <p:nvSpPr>
          <p:cNvPr id="561" name="Line 41"/>
          <p:cNvSpPr/>
          <p:nvPr/>
        </p:nvSpPr>
        <p:spPr>
          <a:xfrm flipH="1">
            <a:off x="2361960" y="2895480"/>
            <a:ext cx="609840" cy="304920"/>
          </a:xfrm>
          <a:prstGeom prst="line">
            <a:avLst/>
          </a:prstGeom>
          <a:ln w="9360">
            <a:solidFill>
              <a:schemeClr val="tx1"/>
            </a:solidFill>
            <a:round/>
            <a:tailEnd len="med" type="triangle" w="med"/>
          </a:ln>
        </p:spPr>
        <p:style>
          <a:lnRef idx="0"/>
          <a:fillRef idx="0"/>
          <a:effectRef idx="0"/>
          <a:fontRef idx="minor"/>
        </p:style>
      </p:sp>
      <p:sp>
        <p:nvSpPr>
          <p:cNvPr id="562" name="CustomShape 42"/>
          <p:cNvSpPr/>
          <p:nvPr/>
        </p:nvSpPr>
        <p:spPr>
          <a:xfrm>
            <a:off x="4490280" y="3809880"/>
            <a:ext cx="64548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kan zijn</a:t>
            </a:r>
            <a:endParaRPr b="0" lang="nl-NL" sz="1200" spc="-1" strike="noStrike">
              <a:latin typeface="Arial"/>
            </a:endParaRPr>
          </a:p>
        </p:txBody>
      </p:sp>
      <p:sp>
        <p:nvSpPr>
          <p:cNvPr id="563" name="CustomShape 43"/>
          <p:cNvSpPr/>
          <p:nvPr/>
        </p:nvSpPr>
        <p:spPr>
          <a:xfrm>
            <a:off x="6149160" y="3668760"/>
            <a:ext cx="80568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vormt een</a:t>
            </a:r>
            <a:endParaRPr b="0" lang="nl-NL" sz="1200" spc="-1" strike="noStrike">
              <a:latin typeface="Arial"/>
            </a:endParaRPr>
          </a:p>
        </p:txBody>
      </p:sp>
      <p:sp>
        <p:nvSpPr>
          <p:cNvPr id="564" name="CustomShape 44"/>
          <p:cNvSpPr/>
          <p:nvPr/>
        </p:nvSpPr>
        <p:spPr>
          <a:xfrm>
            <a:off x="8782920" y="4400640"/>
            <a:ext cx="137700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dubbele laag vormt</a:t>
            </a:r>
            <a:endParaRPr b="0" lang="nl-NL" sz="1200" spc="-1" strike="noStrike">
              <a:latin typeface="Arial"/>
            </a:endParaRPr>
          </a:p>
        </p:txBody>
      </p:sp>
      <p:sp>
        <p:nvSpPr>
          <p:cNvPr id="565" name="Line 45"/>
          <p:cNvSpPr/>
          <p:nvPr/>
        </p:nvSpPr>
        <p:spPr>
          <a:xfrm flipH="1">
            <a:off x="4572000" y="2819160"/>
            <a:ext cx="228600" cy="152640"/>
          </a:xfrm>
          <a:prstGeom prst="line">
            <a:avLst/>
          </a:prstGeom>
          <a:ln w="9360">
            <a:solidFill>
              <a:schemeClr val="tx1"/>
            </a:solidFill>
            <a:round/>
          </a:ln>
        </p:spPr>
        <p:style>
          <a:lnRef idx="0"/>
          <a:fillRef idx="0"/>
          <a:effectRef idx="0"/>
          <a:fontRef idx="minor"/>
        </p:style>
      </p:sp>
      <p:sp>
        <p:nvSpPr>
          <p:cNvPr id="566" name="Line 46"/>
          <p:cNvSpPr/>
          <p:nvPr/>
        </p:nvSpPr>
        <p:spPr>
          <a:xfrm flipH="1">
            <a:off x="4077720" y="3124080"/>
            <a:ext cx="265680" cy="152280"/>
          </a:xfrm>
          <a:prstGeom prst="line">
            <a:avLst/>
          </a:prstGeom>
          <a:ln w="9360">
            <a:solidFill>
              <a:schemeClr val="tx1"/>
            </a:solidFill>
            <a:round/>
            <a:tailEnd len="med" type="triangle" w="med"/>
          </a:ln>
        </p:spPr>
        <p:style>
          <a:lnRef idx="0"/>
          <a:fillRef idx="0"/>
          <a:effectRef idx="0"/>
          <a:fontRef idx="minor"/>
        </p:style>
      </p:sp>
      <p:sp>
        <p:nvSpPr>
          <p:cNvPr id="567" name="Line 47"/>
          <p:cNvSpPr/>
          <p:nvPr/>
        </p:nvSpPr>
        <p:spPr>
          <a:xfrm>
            <a:off x="5333760" y="2895480"/>
            <a:ext cx="0" cy="76320"/>
          </a:xfrm>
          <a:prstGeom prst="line">
            <a:avLst/>
          </a:prstGeom>
          <a:ln w="9360">
            <a:solidFill>
              <a:schemeClr val="tx1"/>
            </a:solidFill>
            <a:round/>
          </a:ln>
        </p:spPr>
        <p:style>
          <a:lnRef idx="0"/>
          <a:fillRef idx="0"/>
          <a:effectRef idx="0"/>
          <a:fontRef idx="minor"/>
        </p:style>
      </p:sp>
      <p:sp>
        <p:nvSpPr>
          <p:cNvPr id="568" name="Line 48"/>
          <p:cNvSpPr/>
          <p:nvPr/>
        </p:nvSpPr>
        <p:spPr>
          <a:xfrm>
            <a:off x="5333760" y="3124080"/>
            <a:ext cx="0" cy="152280"/>
          </a:xfrm>
          <a:prstGeom prst="line">
            <a:avLst/>
          </a:prstGeom>
          <a:ln w="9360">
            <a:solidFill>
              <a:schemeClr val="tx1"/>
            </a:solidFill>
            <a:round/>
          </a:ln>
        </p:spPr>
        <p:style>
          <a:lnRef idx="0"/>
          <a:fillRef idx="0"/>
          <a:effectRef idx="0"/>
          <a:fontRef idx="minor"/>
        </p:style>
      </p:sp>
      <p:sp>
        <p:nvSpPr>
          <p:cNvPr id="569" name="Line 49"/>
          <p:cNvSpPr/>
          <p:nvPr/>
        </p:nvSpPr>
        <p:spPr>
          <a:xfrm>
            <a:off x="6933960" y="2819160"/>
            <a:ext cx="152640" cy="152640"/>
          </a:xfrm>
          <a:prstGeom prst="line">
            <a:avLst/>
          </a:prstGeom>
          <a:ln w="9360">
            <a:solidFill>
              <a:schemeClr val="tx1"/>
            </a:solidFill>
            <a:round/>
          </a:ln>
        </p:spPr>
        <p:style>
          <a:lnRef idx="0"/>
          <a:fillRef idx="0"/>
          <a:effectRef idx="0"/>
          <a:fontRef idx="minor"/>
        </p:style>
      </p:sp>
      <p:sp>
        <p:nvSpPr>
          <p:cNvPr id="570" name="Line 50"/>
          <p:cNvSpPr/>
          <p:nvPr/>
        </p:nvSpPr>
        <p:spPr>
          <a:xfrm>
            <a:off x="7391160" y="3124080"/>
            <a:ext cx="304920" cy="152280"/>
          </a:xfrm>
          <a:prstGeom prst="line">
            <a:avLst/>
          </a:prstGeom>
          <a:ln w="9360">
            <a:solidFill>
              <a:schemeClr val="tx1"/>
            </a:solidFill>
            <a:round/>
            <a:tailEnd len="med" type="triangle" w="med"/>
          </a:ln>
        </p:spPr>
        <p:style>
          <a:lnRef idx="0"/>
          <a:fillRef idx="0"/>
          <a:effectRef idx="0"/>
          <a:fontRef idx="minor"/>
        </p:style>
      </p:sp>
      <p:sp>
        <p:nvSpPr>
          <p:cNvPr id="571" name="CustomShape 51"/>
          <p:cNvSpPr/>
          <p:nvPr/>
        </p:nvSpPr>
        <p:spPr>
          <a:xfrm>
            <a:off x="8592120" y="2895480"/>
            <a:ext cx="165600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kunnen functioneren als</a:t>
            </a:r>
            <a:endParaRPr b="0" lang="nl-NL" sz="1200" spc="-1" strike="noStrike">
              <a:latin typeface="Arial"/>
            </a:endParaRPr>
          </a:p>
        </p:txBody>
      </p:sp>
      <p:sp>
        <p:nvSpPr>
          <p:cNvPr id="572" name="Line 52"/>
          <p:cNvSpPr/>
          <p:nvPr/>
        </p:nvSpPr>
        <p:spPr>
          <a:xfrm>
            <a:off x="9372600" y="2819160"/>
            <a:ext cx="0" cy="76320"/>
          </a:xfrm>
          <a:prstGeom prst="line">
            <a:avLst/>
          </a:prstGeom>
          <a:ln w="9360">
            <a:solidFill>
              <a:schemeClr val="tx1"/>
            </a:solidFill>
            <a:round/>
          </a:ln>
        </p:spPr>
        <p:style>
          <a:lnRef idx="0"/>
          <a:fillRef idx="0"/>
          <a:effectRef idx="0"/>
          <a:fontRef idx="minor"/>
        </p:style>
      </p:sp>
      <p:sp>
        <p:nvSpPr>
          <p:cNvPr id="573" name="Line 53"/>
          <p:cNvSpPr/>
          <p:nvPr/>
        </p:nvSpPr>
        <p:spPr>
          <a:xfrm>
            <a:off x="9372600" y="3200400"/>
            <a:ext cx="0" cy="75960"/>
          </a:xfrm>
          <a:prstGeom prst="line">
            <a:avLst/>
          </a:prstGeom>
          <a:ln w="9360">
            <a:solidFill>
              <a:schemeClr val="tx1"/>
            </a:solidFill>
            <a:round/>
            <a:tailEnd len="med" type="triangle" w="med"/>
          </a:ln>
        </p:spPr>
        <p:style>
          <a:lnRef idx="0"/>
          <a:fillRef idx="0"/>
          <a:effectRef idx="0"/>
          <a:fontRef idx="minor"/>
        </p:style>
      </p:sp>
      <p:sp>
        <p:nvSpPr>
          <p:cNvPr id="574" name="Line 54"/>
          <p:cNvSpPr/>
          <p:nvPr/>
        </p:nvSpPr>
        <p:spPr>
          <a:xfrm>
            <a:off x="7619760" y="3657600"/>
            <a:ext cx="304920" cy="228600"/>
          </a:xfrm>
          <a:prstGeom prst="line">
            <a:avLst/>
          </a:prstGeom>
          <a:ln w="9360">
            <a:solidFill>
              <a:schemeClr val="tx1"/>
            </a:solidFill>
            <a:round/>
          </a:ln>
        </p:spPr>
        <p:style>
          <a:lnRef idx="0"/>
          <a:fillRef idx="0"/>
          <a:effectRef idx="0"/>
          <a:fontRef idx="minor"/>
        </p:style>
      </p:sp>
      <p:sp>
        <p:nvSpPr>
          <p:cNvPr id="575" name="Line 55"/>
          <p:cNvSpPr/>
          <p:nvPr/>
        </p:nvSpPr>
        <p:spPr>
          <a:xfrm>
            <a:off x="8305560" y="3429000"/>
            <a:ext cx="1295640" cy="914400"/>
          </a:xfrm>
          <a:prstGeom prst="line">
            <a:avLst/>
          </a:prstGeom>
          <a:ln w="9360">
            <a:solidFill>
              <a:schemeClr val="tx1"/>
            </a:solidFill>
            <a:round/>
            <a:tailEnd len="med" type="triangle" w="med"/>
          </a:ln>
        </p:spPr>
        <p:style>
          <a:lnRef idx="0"/>
          <a:fillRef idx="0"/>
          <a:effectRef idx="0"/>
          <a:fontRef idx="minor"/>
        </p:style>
      </p:sp>
      <p:sp>
        <p:nvSpPr>
          <p:cNvPr id="576" name="Line 56"/>
          <p:cNvSpPr/>
          <p:nvPr/>
        </p:nvSpPr>
        <p:spPr>
          <a:xfrm>
            <a:off x="8762760" y="4114800"/>
            <a:ext cx="609840" cy="304560"/>
          </a:xfrm>
          <a:prstGeom prst="line">
            <a:avLst/>
          </a:prstGeom>
          <a:ln w="9360">
            <a:solidFill>
              <a:schemeClr val="tx1"/>
            </a:solidFill>
            <a:round/>
            <a:tailEnd len="med" type="triangle" w="med"/>
          </a:ln>
        </p:spPr>
        <p:style>
          <a:lnRef idx="0"/>
          <a:fillRef idx="0"/>
          <a:effectRef idx="0"/>
          <a:fontRef idx="minor"/>
        </p:style>
      </p:sp>
      <p:sp>
        <p:nvSpPr>
          <p:cNvPr id="577" name="Line 57"/>
          <p:cNvSpPr/>
          <p:nvPr/>
        </p:nvSpPr>
        <p:spPr>
          <a:xfrm>
            <a:off x="9601200" y="4647960"/>
            <a:ext cx="0" cy="152640"/>
          </a:xfrm>
          <a:prstGeom prst="line">
            <a:avLst/>
          </a:prstGeom>
          <a:ln w="9360">
            <a:solidFill>
              <a:schemeClr val="tx1"/>
            </a:solidFill>
            <a:round/>
            <a:tailEnd len="med" type="triangle" w="med"/>
          </a:ln>
        </p:spPr>
        <p:style>
          <a:lnRef idx="0"/>
          <a:fillRef idx="0"/>
          <a:effectRef idx="0"/>
          <a:fontRef idx="minor"/>
        </p:style>
      </p:sp>
      <p:sp>
        <p:nvSpPr>
          <p:cNvPr id="578" name="Line 58"/>
          <p:cNvSpPr/>
          <p:nvPr/>
        </p:nvSpPr>
        <p:spPr>
          <a:xfrm flipH="1">
            <a:off x="4267080" y="3657600"/>
            <a:ext cx="609480" cy="457200"/>
          </a:xfrm>
          <a:prstGeom prst="line">
            <a:avLst/>
          </a:prstGeom>
          <a:ln w="9360">
            <a:solidFill>
              <a:schemeClr val="tx1"/>
            </a:solidFill>
            <a:round/>
            <a:tailEnd len="med" type="triangle" w="med"/>
          </a:ln>
        </p:spPr>
        <p:style>
          <a:lnRef idx="0"/>
          <a:fillRef idx="0"/>
          <a:effectRef idx="0"/>
          <a:fontRef idx="minor"/>
        </p:style>
      </p:sp>
      <p:sp>
        <p:nvSpPr>
          <p:cNvPr id="579" name="Line 59"/>
          <p:cNvSpPr/>
          <p:nvPr/>
        </p:nvSpPr>
        <p:spPr>
          <a:xfrm>
            <a:off x="4876560" y="3657600"/>
            <a:ext cx="609840" cy="457200"/>
          </a:xfrm>
          <a:prstGeom prst="line">
            <a:avLst/>
          </a:prstGeom>
          <a:ln w="9360">
            <a:solidFill>
              <a:schemeClr val="tx1"/>
            </a:solidFill>
            <a:round/>
            <a:tailEnd len="med" type="triangle" w="med"/>
          </a:ln>
        </p:spPr>
        <p:style>
          <a:lnRef idx="0"/>
          <a:fillRef idx="0"/>
          <a:effectRef idx="0"/>
          <a:fontRef idx="minor"/>
        </p:style>
      </p:sp>
      <p:sp>
        <p:nvSpPr>
          <p:cNvPr id="580" name="Line 60"/>
          <p:cNvSpPr/>
          <p:nvPr/>
        </p:nvSpPr>
        <p:spPr>
          <a:xfrm flipH="1">
            <a:off x="3733560" y="4572000"/>
            <a:ext cx="152640" cy="228600"/>
          </a:xfrm>
          <a:prstGeom prst="line">
            <a:avLst/>
          </a:prstGeom>
          <a:ln w="9360">
            <a:solidFill>
              <a:schemeClr val="tx1"/>
            </a:solidFill>
            <a:round/>
            <a:tailEnd len="med" type="triangle" w="med"/>
          </a:ln>
        </p:spPr>
        <p:style>
          <a:lnRef idx="0"/>
          <a:fillRef idx="0"/>
          <a:effectRef idx="0"/>
          <a:fontRef idx="minor"/>
        </p:style>
      </p:sp>
      <p:sp>
        <p:nvSpPr>
          <p:cNvPr id="581" name="Line 61"/>
          <p:cNvSpPr/>
          <p:nvPr/>
        </p:nvSpPr>
        <p:spPr>
          <a:xfrm>
            <a:off x="5486400" y="4572000"/>
            <a:ext cx="0" cy="228600"/>
          </a:xfrm>
          <a:prstGeom prst="line">
            <a:avLst/>
          </a:prstGeom>
          <a:ln w="9360">
            <a:solidFill>
              <a:schemeClr val="tx1"/>
            </a:solidFill>
            <a:round/>
            <a:tailEnd len="med" type="triangle" w="med"/>
          </a:ln>
        </p:spPr>
        <p:style>
          <a:lnRef idx="0"/>
          <a:fillRef idx="0"/>
          <a:effectRef idx="0"/>
          <a:fontRef idx="minor"/>
        </p:style>
      </p:sp>
      <p:sp>
        <p:nvSpPr>
          <p:cNvPr id="582" name="CustomShape 62"/>
          <p:cNvSpPr/>
          <p:nvPr/>
        </p:nvSpPr>
        <p:spPr>
          <a:xfrm>
            <a:off x="1833120" y="5599080"/>
            <a:ext cx="1312920" cy="121680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vetten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fosfolipiden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glycerol</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vetzuren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onverzadigd</a:t>
            </a:r>
            <a:endParaRPr b="0" lang="nl-NL" sz="1400" spc="-1" strike="noStrike">
              <a:latin typeface="Arial"/>
            </a:endParaRPr>
          </a:p>
        </p:txBody>
      </p:sp>
      <p:sp>
        <p:nvSpPr>
          <p:cNvPr id="583" name="CustomShape 63"/>
          <p:cNvSpPr/>
          <p:nvPr/>
        </p:nvSpPr>
        <p:spPr>
          <a:xfrm>
            <a:off x="3666600" y="5599080"/>
            <a:ext cx="2076480" cy="121680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verzadigd</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fosfaatgroep</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biologische membraan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steroïden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hormonen</a:t>
            </a:r>
            <a:endParaRPr b="0" lang="nl-NL" sz="1400" spc="-1" strike="noStrike">
              <a:latin typeface="Arial"/>
            </a:endParaRPr>
          </a:p>
        </p:txBody>
      </p:sp>
      <p:sp>
        <p:nvSpPr>
          <p:cNvPr id="584" name="Line 64"/>
          <p:cNvSpPr/>
          <p:nvPr/>
        </p:nvSpPr>
        <p:spPr>
          <a:xfrm>
            <a:off x="6095880" y="3657600"/>
            <a:ext cx="304920" cy="75960"/>
          </a:xfrm>
          <a:prstGeom prst="line">
            <a:avLst/>
          </a:prstGeom>
          <a:ln w="9360">
            <a:solidFill>
              <a:schemeClr val="tx1"/>
            </a:solidFill>
            <a:round/>
          </a:ln>
        </p:spPr>
        <p:style>
          <a:lnRef idx="0"/>
          <a:fillRef idx="0"/>
          <a:effectRef idx="0"/>
          <a:fontRef idx="minor"/>
        </p:style>
      </p:sp>
      <p:sp>
        <p:nvSpPr>
          <p:cNvPr id="585" name="Line 65"/>
          <p:cNvSpPr/>
          <p:nvPr/>
        </p:nvSpPr>
        <p:spPr>
          <a:xfrm>
            <a:off x="6781680" y="3886200"/>
            <a:ext cx="304920" cy="152280"/>
          </a:xfrm>
          <a:prstGeom prst="line">
            <a:avLst/>
          </a:prstGeom>
          <a:ln w="9360">
            <a:solidFill>
              <a:schemeClr val="tx1"/>
            </a:solidFill>
            <a:round/>
            <a:tailEnd len="med" type="triangle" w="med"/>
          </a:ln>
        </p:spPr>
        <p:style>
          <a:lnRef idx="0"/>
          <a:fillRef idx="0"/>
          <a:effectRef idx="0"/>
          <a:fontRef idx="minor"/>
        </p:style>
      </p:sp>
      <p:sp>
        <p:nvSpPr>
          <p:cNvPr id="586" name="CustomShape 66"/>
          <p:cNvSpPr/>
          <p:nvPr/>
        </p:nvSpPr>
        <p:spPr>
          <a:xfrm>
            <a:off x="4411800" y="1671840"/>
            <a:ext cx="1065960" cy="27252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000000"/>
                </a:solidFill>
                <a:latin typeface="Calibri"/>
                <a:ea typeface="DejaVu Sans"/>
              </a:rPr>
              <a:t>Gemaakt van</a:t>
            </a:r>
            <a:endParaRPr b="0" lang="nl-NL" sz="1200" spc="-1" strike="noStrike">
              <a:latin typeface="Arial"/>
            </a:endParaRPr>
          </a:p>
        </p:txBody>
      </p:sp>
      <p:sp>
        <p:nvSpPr>
          <p:cNvPr id="587" name="Line 67"/>
          <p:cNvSpPr/>
          <p:nvPr/>
        </p:nvSpPr>
        <p:spPr>
          <a:xfrm flipH="1">
            <a:off x="3657240" y="1824120"/>
            <a:ext cx="914400" cy="479160"/>
          </a:xfrm>
          <a:prstGeom prst="line">
            <a:avLst/>
          </a:prstGeom>
          <a:ln w="9360">
            <a:solidFill>
              <a:schemeClr val="tx1"/>
            </a:solidFill>
            <a:round/>
            <a:tailEnd len="med" type="triangle" w="med"/>
          </a:ln>
        </p:spPr>
        <p:style>
          <a:lnRef idx="0"/>
          <a:fillRef idx="0"/>
          <a:effectRef idx="0"/>
          <a:fontRef idx="minor"/>
        </p:style>
      </p:sp>
      <p:sp>
        <p:nvSpPr>
          <p:cNvPr id="588" name="CustomShape 68"/>
          <p:cNvSpPr/>
          <p:nvPr/>
        </p:nvSpPr>
        <p:spPr>
          <a:xfrm>
            <a:off x="9405360" y="321480"/>
            <a:ext cx="2448720" cy="4557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nl-NL" sz="2400" spc="-1" strike="noStrike">
                <a:solidFill>
                  <a:srgbClr val="2f5597"/>
                </a:solidFill>
                <a:latin typeface="Calibri"/>
                <a:ea typeface="DejaVu Sans"/>
              </a:rPr>
              <a:t>woordenlijst</a:t>
            </a:r>
            <a:endParaRPr b="0" lang="nl-NL" sz="2400" spc="-1" strike="noStrike">
              <a:latin typeface="Arial"/>
            </a:endParaRPr>
          </a:p>
        </p:txBody>
      </p:sp>
    </p:spTree>
  </p:cSld>
  <mc:AlternateContent>
    <mc:Choice Requires="p14">
      <p:transition spd="slow" p14:dur="2000"/>
    </mc:Choice>
    <mc:Fallback>
      <p:transition spd="slow"/>
    </mc:Fallback>
  </mc:AlternateContent>
  <p:timing>
    <p:tnLst>
      <p:par>
        <p:cTn id="195" dur="indefinite" restart="never" nodeType="tmRoot">
          <p:childTnLst>
            <p:seq>
              <p:cTn id="196" dur="indefinite" nodeType="mainSeq">
                <p:childTnLst>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5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CustomShape 1"/>
          <p:cNvSpPr/>
          <p:nvPr/>
        </p:nvSpPr>
        <p:spPr>
          <a:xfrm>
            <a:off x="3015360" y="457200"/>
            <a:ext cx="605124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000000"/>
                </a:solidFill>
                <a:latin typeface="Calibri"/>
                <a:ea typeface="DejaVu Sans"/>
              </a:rPr>
              <a:t>Biologie 2 : De cel, fabriek van het leven</a:t>
            </a:r>
            <a:endParaRPr b="0" lang="nl-NL" sz="2800" spc="-1" strike="noStrike">
              <a:latin typeface="Arial"/>
            </a:endParaRPr>
          </a:p>
        </p:txBody>
      </p:sp>
      <p:sp>
        <p:nvSpPr>
          <p:cNvPr id="590"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C8C3225-C185-413E-A344-AD5C2C624AF1}" type="slidenum">
              <a:rPr b="0" lang="en-US" sz="1200" spc="-1" strike="noStrike">
                <a:solidFill>
                  <a:srgbClr val="8b8b8b"/>
                </a:solidFill>
                <a:latin typeface="Calibri"/>
              </a:rPr>
              <a:t>&lt;number&gt;</a:t>
            </a:fld>
            <a:endParaRPr b="0" lang="nl-NL" sz="1200" spc="-1" strike="noStrike">
              <a:latin typeface="Arial"/>
            </a:endParaRPr>
          </a:p>
        </p:txBody>
      </p:sp>
      <p:pic>
        <p:nvPicPr>
          <p:cNvPr id="591" name="Picture 1" descr=""/>
          <p:cNvPicPr/>
          <p:nvPr/>
        </p:nvPicPr>
        <p:blipFill>
          <a:blip r:embed="rId1"/>
          <a:stretch/>
        </p:blipFill>
        <p:spPr>
          <a:xfrm>
            <a:off x="3352680" y="1143000"/>
            <a:ext cx="5066640" cy="5049720"/>
          </a:xfrm>
          <a:prstGeom prst="rect">
            <a:avLst/>
          </a:prstGeom>
          <a:ln>
            <a:noFill/>
          </a:ln>
        </p:spPr>
      </p:pic>
      <p:sp>
        <p:nvSpPr>
          <p:cNvPr id="592" name="CustomShape 3"/>
          <p:cNvSpPr/>
          <p:nvPr/>
        </p:nvSpPr>
        <p:spPr>
          <a:xfrm>
            <a:off x="10439280" y="5307120"/>
            <a:ext cx="145800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nl-NL" sz="2800" spc="-1" strike="noStrike">
                <a:solidFill>
                  <a:srgbClr val="000000"/>
                </a:solidFill>
                <a:latin typeface="Calibri"/>
                <a:ea typeface="DejaVu Sans"/>
              </a:rPr>
              <a:t>Les 2</a:t>
            </a:r>
            <a:endParaRPr b="0" lang="nl-NL" sz="2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nl-NL" sz="4400" spc="-1" strike="noStrike">
                <a:solidFill>
                  <a:srgbClr val="000000"/>
                </a:solidFill>
                <a:latin typeface="Calibri Light"/>
              </a:rPr>
              <a:t>Praktische zaken</a:t>
            </a:r>
            <a:endParaRPr b="0" lang="nl-NL" sz="4400" spc="-1" strike="noStrike">
              <a:latin typeface="Arial"/>
            </a:endParaRPr>
          </a:p>
        </p:txBody>
      </p:sp>
      <p:sp>
        <p:nvSpPr>
          <p:cNvPr id="167"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Onderzoek werkvormen</a:t>
            </a:r>
            <a:endParaRPr b="0" lang="nl-NL" sz="2800" spc="-1" strike="noStrike">
              <a:latin typeface="Arial"/>
            </a:endParaRPr>
          </a:p>
          <a:p>
            <a:pPr>
              <a:lnSpc>
                <a:spcPct val="90000"/>
              </a:lnSpc>
              <a:spcBef>
                <a:spcPts val="1001"/>
              </a:spcBef>
            </a:pP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We werken vanuit het boek </a:t>
            </a:r>
            <a:r>
              <a:rPr b="0" lang="nl-NL" sz="2800" spc="-1" strike="noStrike">
                <a:solidFill>
                  <a:srgbClr val="000000"/>
                </a:solidFill>
                <a:latin typeface="Wingdings"/>
              </a:rPr>
              <a:t>=&gt;</a:t>
            </a:r>
            <a:r>
              <a:rPr b="0" lang="nl-NL" sz="2800" spc="-1" strike="noStrike">
                <a:solidFill>
                  <a:srgbClr val="000000"/>
                </a:solidFill>
                <a:latin typeface="Calibri"/>
              </a:rPr>
              <a:t> boek mee naar de les</a:t>
            </a:r>
            <a:endParaRPr b="0" lang="nl-NL" sz="2800" spc="-1" strike="noStrike">
              <a:latin typeface="Arial"/>
            </a:endParaRPr>
          </a:p>
          <a:p>
            <a:pPr>
              <a:lnSpc>
                <a:spcPct val="90000"/>
              </a:lnSpc>
              <a:spcBef>
                <a:spcPts val="1001"/>
              </a:spcBef>
            </a:pP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Woordenlijst aanmaken</a:t>
            </a:r>
            <a:endParaRPr b="0" lang="nl-NL" sz="2800" spc="-1" strike="noStrike">
              <a:latin typeface="Arial"/>
            </a:endParaRPr>
          </a:p>
        </p:txBody>
      </p:sp>
      <p:sp>
        <p:nvSpPr>
          <p:cNvPr id="168" name="CustomShape 3"/>
          <p:cNvSpPr/>
          <p:nvPr/>
        </p:nvSpPr>
        <p:spPr>
          <a:xfrm>
            <a:off x="9405360" y="321480"/>
            <a:ext cx="2448720" cy="4557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nl-NL" sz="2400" spc="-1" strike="noStrike">
                <a:solidFill>
                  <a:srgbClr val="2f5597"/>
                </a:solidFill>
                <a:latin typeface="Calibri"/>
                <a:ea typeface="DejaVu Sans"/>
              </a:rPr>
              <a:t>woordenlijst</a:t>
            </a:r>
            <a:endParaRPr b="0" lang="nl-NL"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2850480" y="152280"/>
            <a:ext cx="49294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563c1"/>
                </a:solidFill>
                <a:latin typeface="Calibri"/>
                <a:ea typeface="DejaVu Sans"/>
              </a:rPr>
              <a:t>Opdracht: Vul onderstaande schema over lipiden in</a:t>
            </a:r>
            <a:endParaRPr b="0" lang="nl-NL" sz="1800" spc="-1" strike="noStrike">
              <a:latin typeface="Arial"/>
            </a:endParaRPr>
          </a:p>
        </p:txBody>
      </p:sp>
      <p:sp>
        <p:nvSpPr>
          <p:cNvPr id="594" name="CustomShape 2"/>
          <p:cNvSpPr/>
          <p:nvPr/>
        </p:nvSpPr>
        <p:spPr>
          <a:xfrm>
            <a:off x="5334120" y="609480"/>
            <a:ext cx="16758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Calibri"/>
                <a:ea typeface="DejaVu Sans"/>
              </a:rPr>
              <a:t>Lipiden</a:t>
            </a:r>
            <a:endParaRPr b="0" lang="nl-NL" sz="1800" spc="-1" strike="noStrike">
              <a:latin typeface="Arial"/>
            </a:endParaRPr>
          </a:p>
        </p:txBody>
      </p:sp>
      <p:sp>
        <p:nvSpPr>
          <p:cNvPr id="595" name="CustomShape 3"/>
          <p:cNvSpPr/>
          <p:nvPr/>
        </p:nvSpPr>
        <p:spPr>
          <a:xfrm>
            <a:off x="1981080" y="1371600"/>
            <a:ext cx="1675800" cy="380160"/>
          </a:xfrm>
          <a:prstGeom prst="rect">
            <a:avLst/>
          </a:prstGeom>
          <a:solidFill>
            <a:schemeClr val="bg1"/>
          </a:solidFill>
          <a:ln w="9360">
            <a:solidFill>
              <a:schemeClr val="tx1"/>
            </a:solidFill>
            <a:miter/>
          </a:ln>
        </p:spPr>
        <p:style>
          <a:lnRef idx="0"/>
          <a:fillRef idx="0"/>
          <a:effectRef idx="0"/>
          <a:fontRef idx="minor"/>
        </p:style>
      </p:sp>
      <p:sp>
        <p:nvSpPr>
          <p:cNvPr id="596" name="CustomShape 4"/>
          <p:cNvSpPr/>
          <p:nvPr/>
        </p:nvSpPr>
        <p:spPr>
          <a:xfrm>
            <a:off x="4114800" y="1371600"/>
            <a:ext cx="1675800" cy="380160"/>
          </a:xfrm>
          <a:prstGeom prst="rect">
            <a:avLst/>
          </a:prstGeom>
          <a:solidFill>
            <a:schemeClr val="bg1"/>
          </a:solidFill>
          <a:ln w="9360">
            <a:solidFill>
              <a:schemeClr val="tx1"/>
            </a:solidFill>
            <a:miter/>
          </a:ln>
        </p:spPr>
        <p:style>
          <a:lnRef idx="0"/>
          <a:fillRef idx="0"/>
          <a:effectRef idx="0"/>
          <a:fontRef idx="minor"/>
        </p:style>
      </p:sp>
      <p:sp>
        <p:nvSpPr>
          <p:cNvPr id="597" name="CustomShape 5"/>
          <p:cNvSpPr/>
          <p:nvPr/>
        </p:nvSpPr>
        <p:spPr>
          <a:xfrm>
            <a:off x="6324480" y="1371600"/>
            <a:ext cx="1675800" cy="380160"/>
          </a:xfrm>
          <a:prstGeom prst="rect">
            <a:avLst/>
          </a:prstGeom>
          <a:solidFill>
            <a:schemeClr val="bg1"/>
          </a:solidFill>
          <a:ln w="9360">
            <a:solidFill>
              <a:schemeClr val="tx1"/>
            </a:solidFill>
            <a:miter/>
          </a:ln>
        </p:spPr>
        <p:style>
          <a:lnRef idx="0"/>
          <a:fillRef idx="0"/>
          <a:effectRef idx="0"/>
          <a:fontRef idx="minor"/>
        </p:style>
      </p:sp>
      <p:sp>
        <p:nvSpPr>
          <p:cNvPr id="598" name="CustomShape 6"/>
          <p:cNvSpPr/>
          <p:nvPr/>
        </p:nvSpPr>
        <p:spPr>
          <a:xfrm>
            <a:off x="8381880" y="1371600"/>
            <a:ext cx="19044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Calibri"/>
                <a:ea typeface="DejaVu Sans"/>
              </a:rPr>
              <a:t>Onoplosbaar in water</a:t>
            </a:r>
            <a:endParaRPr b="0" lang="nl-NL" sz="1400" spc="-1" strike="noStrike">
              <a:latin typeface="Arial"/>
            </a:endParaRPr>
          </a:p>
        </p:txBody>
      </p:sp>
      <p:sp>
        <p:nvSpPr>
          <p:cNvPr id="599" name="CustomShape 7"/>
          <p:cNvSpPr/>
          <p:nvPr/>
        </p:nvSpPr>
        <p:spPr>
          <a:xfrm>
            <a:off x="1981080" y="2438280"/>
            <a:ext cx="1675800" cy="380160"/>
          </a:xfrm>
          <a:prstGeom prst="rect">
            <a:avLst/>
          </a:prstGeom>
          <a:solidFill>
            <a:schemeClr val="bg1"/>
          </a:solidFill>
          <a:ln w="9360">
            <a:solidFill>
              <a:schemeClr val="tx1"/>
            </a:solidFill>
            <a:miter/>
          </a:ln>
        </p:spPr>
        <p:style>
          <a:lnRef idx="0"/>
          <a:fillRef idx="0"/>
          <a:effectRef idx="0"/>
          <a:fontRef idx="minor"/>
        </p:style>
      </p:sp>
      <p:sp>
        <p:nvSpPr>
          <p:cNvPr id="600" name="CustomShape 8"/>
          <p:cNvSpPr/>
          <p:nvPr/>
        </p:nvSpPr>
        <p:spPr>
          <a:xfrm>
            <a:off x="4114800" y="2438280"/>
            <a:ext cx="1675800" cy="380160"/>
          </a:xfrm>
          <a:prstGeom prst="rect">
            <a:avLst/>
          </a:prstGeom>
          <a:solidFill>
            <a:schemeClr val="bg1"/>
          </a:solidFill>
          <a:ln w="9360">
            <a:solidFill>
              <a:schemeClr val="tx1"/>
            </a:solidFill>
            <a:miter/>
          </a:ln>
        </p:spPr>
        <p:style>
          <a:lnRef idx="0"/>
          <a:fillRef idx="0"/>
          <a:effectRef idx="0"/>
          <a:fontRef idx="minor"/>
        </p:style>
      </p:sp>
      <p:sp>
        <p:nvSpPr>
          <p:cNvPr id="601" name="CustomShape 9"/>
          <p:cNvSpPr/>
          <p:nvPr/>
        </p:nvSpPr>
        <p:spPr>
          <a:xfrm>
            <a:off x="6248520" y="2438280"/>
            <a:ext cx="1675800" cy="380160"/>
          </a:xfrm>
          <a:prstGeom prst="rect">
            <a:avLst/>
          </a:prstGeom>
          <a:solidFill>
            <a:schemeClr val="bg1"/>
          </a:solidFill>
          <a:ln w="9360">
            <a:solidFill>
              <a:schemeClr val="tx1"/>
            </a:solidFill>
            <a:miter/>
          </a:ln>
        </p:spPr>
        <p:style>
          <a:lnRef idx="0"/>
          <a:fillRef idx="0"/>
          <a:effectRef idx="0"/>
          <a:fontRef idx="minor"/>
        </p:style>
      </p:sp>
      <p:sp>
        <p:nvSpPr>
          <p:cNvPr id="602" name="CustomShape 10"/>
          <p:cNvSpPr/>
          <p:nvPr/>
        </p:nvSpPr>
        <p:spPr>
          <a:xfrm>
            <a:off x="8458200" y="2438280"/>
            <a:ext cx="19044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Calibri"/>
                <a:ea typeface="DejaVu Sans"/>
              </a:rPr>
              <a:t>4 koolwaterstof ringen</a:t>
            </a:r>
            <a:endParaRPr b="0" lang="nl-NL" sz="1400" spc="-1" strike="noStrike">
              <a:latin typeface="Arial"/>
            </a:endParaRPr>
          </a:p>
        </p:txBody>
      </p:sp>
      <p:sp>
        <p:nvSpPr>
          <p:cNvPr id="603" name="CustomShape 11"/>
          <p:cNvSpPr/>
          <p:nvPr/>
        </p:nvSpPr>
        <p:spPr>
          <a:xfrm>
            <a:off x="8458200" y="4876920"/>
            <a:ext cx="1675800" cy="380160"/>
          </a:xfrm>
          <a:prstGeom prst="rect">
            <a:avLst/>
          </a:prstGeom>
          <a:solidFill>
            <a:schemeClr val="bg1"/>
          </a:solidFill>
          <a:ln w="9360">
            <a:solidFill>
              <a:schemeClr val="tx1"/>
            </a:solidFill>
            <a:miter/>
          </a:ln>
        </p:spPr>
        <p:style>
          <a:lnRef idx="0"/>
          <a:fillRef idx="0"/>
          <a:effectRef idx="0"/>
          <a:fontRef idx="minor"/>
        </p:style>
      </p:sp>
      <p:sp>
        <p:nvSpPr>
          <p:cNvPr id="604" name="CustomShape 12"/>
          <p:cNvSpPr/>
          <p:nvPr/>
        </p:nvSpPr>
        <p:spPr>
          <a:xfrm>
            <a:off x="2362320" y="4876920"/>
            <a:ext cx="19044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Olie: vloeibare vorm</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 </a:t>
            </a:r>
            <a:r>
              <a:rPr b="0" lang="en-US" sz="1200" spc="-1" strike="noStrike">
                <a:solidFill>
                  <a:srgbClr val="000000"/>
                </a:solidFill>
                <a:latin typeface="Calibri"/>
                <a:ea typeface="DejaVu Sans"/>
              </a:rPr>
              <a:t>bij kamertemperatuur</a:t>
            </a:r>
            <a:endParaRPr b="0" lang="nl-NL" sz="1200" spc="-1" strike="noStrike">
              <a:latin typeface="Arial"/>
            </a:endParaRPr>
          </a:p>
        </p:txBody>
      </p:sp>
      <p:sp>
        <p:nvSpPr>
          <p:cNvPr id="605" name="CustomShape 13"/>
          <p:cNvSpPr/>
          <p:nvPr/>
        </p:nvSpPr>
        <p:spPr>
          <a:xfrm>
            <a:off x="7086600" y="3886200"/>
            <a:ext cx="16758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nSpc>
                <a:spcPct val="100000"/>
              </a:lnSpc>
            </a:pPr>
            <a:r>
              <a:rPr b="0" lang="en-US" sz="1400" spc="-1" strike="noStrike">
                <a:solidFill>
                  <a:srgbClr val="000000"/>
                </a:solidFill>
                <a:latin typeface="Calibri"/>
                <a:ea typeface="DejaVu Sans"/>
              </a:rPr>
              <a:t>Hydrofiele staart</a:t>
            </a:r>
            <a:endParaRPr b="0" lang="nl-NL" sz="1400" spc="-1" strike="noStrike">
              <a:latin typeface="Arial"/>
            </a:endParaRPr>
          </a:p>
        </p:txBody>
      </p:sp>
      <p:sp>
        <p:nvSpPr>
          <p:cNvPr id="606" name="CustomShape 14"/>
          <p:cNvSpPr/>
          <p:nvPr/>
        </p:nvSpPr>
        <p:spPr>
          <a:xfrm>
            <a:off x="5105520" y="4191120"/>
            <a:ext cx="1675800" cy="380160"/>
          </a:xfrm>
          <a:prstGeom prst="rect">
            <a:avLst/>
          </a:prstGeom>
          <a:solidFill>
            <a:schemeClr val="bg1"/>
          </a:solidFill>
          <a:ln w="9360">
            <a:solidFill>
              <a:schemeClr val="tx1"/>
            </a:solidFill>
            <a:miter/>
          </a:ln>
        </p:spPr>
        <p:style>
          <a:lnRef idx="0"/>
          <a:fillRef idx="0"/>
          <a:effectRef idx="0"/>
          <a:fontRef idx="minor"/>
        </p:style>
      </p:sp>
      <p:sp>
        <p:nvSpPr>
          <p:cNvPr id="607" name="CustomShape 15"/>
          <p:cNvSpPr/>
          <p:nvPr/>
        </p:nvSpPr>
        <p:spPr>
          <a:xfrm>
            <a:off x="3276720" y="4191120"/>
            <a:ext cx="1675800" cy="380160"/>
          </a:xfrm>
          <a:prstGeom prst="rect">
            <a:avLst/>
          </a:prstGeom>
          <a:solidFill>
            <a:schemeClr val="bg1"/>
          </a:solidFill>
          <a:ln w="9360">
            <a:solidFill>
              <a:schemeClr val="tx1"/>
            </a:solidFill>
            <a:miter/>
          </a:ln>
        </p:spPr>
        <p:style>
          <a:lnRef idx="0"/>
          <a:fillRef idx="0"/>
          <a:effectRef idx="0"/>
          <a:fontRef idx="minor"/>
        </p:style>
      </p:sp>
      <p:sp>
        <p:nvSpPr>
          <p:cNvPr id="608" name="CustomShape 16"/>
          <p:cNvSpPr/>
          <p:nvPr/>
        </p:nvSpPr>
        <p:spPr>
          <a:xfrm>
            <a:off x="1676520" y="3276720"/>
            <a:ext cx="129456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Calibri"/>
                <a:ea typeface="DejaVu Sans"/>
              </a:rPr>
              <a:t>3C-alcohol</a:t>
            </a:r>
            <a:endParaRPr b="0" lang="nl-NL" sz="1400" spc="-1" strike="noStrike">
              <a:latin typeface="Arial"/>
            </a:endParaRPr>
          </a:p>
        </p:txBody>
      </p:sp>
      <p:sp>
        <p:nvSpPr>
          <p:cNvPr id="609" name="CustomShape 17"/>
          <p:cNvSpPr/>
          <p:nvPr/>
        </p:nvSpPr>
        <p:spPr>
          <a:xfrm>
            <a:off x="4724280" y="4876920"/>
            <a:ext cx="137088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Vaste vorm bij</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kamertemperatuur</a:t>
            </a:r>
            <a:endParaRPr b="0" lang="nl-NL" sz="1200" spc="-1" strike="noStrike">
              <a:latin typeface="Arial"/>
            </a:endParaRPr>
          </a:p>
        </p:txBody>
      </p:sp>
      <p:sp>
        <p:nvSpPr>
          <p:cNvPr id="610" name="CustomShape 18"/>
          <p:cNvSpPr/>
          <p:nvPr/>
        </p:nvSpPr>
        <p:spPr>
          <a:xfrm>
            <a:off x="8915400" y="3276720"/>
            <a:ext cx="1294560" cy="380160"/>
          </a:xfrm>
          <a:prstGeom prst="rect">
            <a:avLst/>
          </a:prstGeom>
          <a:solidFill>
            <a:schemeClr val="bg1"/>
          </a:solidFill>
          <a:ln w="9360">
            <a:solidFill>
              <a:schemeClr val="tx1"/>
            </a:solidFill>
            <a:miter/>
          </a:ln>
        </p:spPr>
        <p:style>
          <a:lnRef idx="0"/>
          <a:fillRef idx="0"/>
          <a:effectRef idx="0"/>
          <a:fontRef idx="minor"/>
        </p:style>
      </p:sp>
      <p:sp>
        <p:nvSpPr>
          <p:cNvPr id="611" name="CustomShape 19"/>
          <p:cNvSpPr/>
          <p:nvPr/>
        </p:nvSpPr>
        <p:spPr>
          <a:xfrm>
            <a:off x="6553080" y="3276720"/>
            <a:ext cx="175176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Geladen,</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 </a:t>
            </a:r>
            <a:r>
              <a:rPr b="0" lang="en-US" sz="1200" spc="-1" strike="noStrike">
                <a:solidFill>
                  <a:srgbClr val="000000"/>
                </a:solidFill>
                <a:latin typeface="Calibri"/>
                <a:ea typeface="DejaVu Sans"/>
              </a:rPr>
              <a:t>hydrofiele kop</a:t>
            </a:r>
            <a:endParaRPr b="0" lang="nl-NL" sz="1200" spc="-1" strike="noStrike">
              <a:latin typeface="Arial"/>
            </a:endParaRPr>
          </a:p>
        </p:txBody>
      </p:sp>
      <p:sp>
        <p:nvSpPr>
          <p:cNvPr id="612" name="CustomShape 20"/>
          <p:cNvSpPr/>
          <p:nvPr/>
        </p:nvSpPr>
        <p:spPr>
          <a:xfrm>
            <a:off x="4724280" y="3276720"/>
            <a:ext cx="167580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lange koolstofketen </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met carboxyl group</a:t>
            </a:r>
            <a:endParaRPr b="0" lang="nl-NL" sz="1200" spc="-1" strike="noStrike">
              <a:latin typeface="Arial"/>
            </a:endParaRPr>
          </a:p>
        </p:txBody>
      </p:sp>
      <p:sp>
        <p:nvSpPr>
          <p:cNvPr id="613" name="CustomShape 21"/>
          <p:cNvSpPr/>
          <p:nvPr/>
        </p:nvSpPr>
        <p:spPr>
          <a:xfrm>
            <a:off x="3200400" y="3276720"/>
            <a:ext cx="1294560" cy="380160"/>
          </a:xfrm>
          <a:prstGeom prst="rect">
            <a:avLst/>
          </a:prstGeom>
          <a:solidFill>
            <a:schemeClr val="bg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Calibri"/>
                <a:ea typeface="DejaVu Sans"/>
              </a:rPr>
              <a:t>Energie in</a:t>
            </a:r>
            <a:endParaRPr b="0" lang="nl-NL" sz="1200" spc="-1" strike="noStrike">
              <a:latin typeface="Arial"/>
            </a:endParaRPr>
          </a:p>
          <a:p>
            <a:pPr algn="ctr">
              <a:lnSpc>
                <a:spcPct val="100000"/>
              </a:lnSpc>
            </a:pPr>
            <a:r>
              <a:rPr b="0" lang="en-US" sz="1200" spc="-1" strike="noStrike">
                <a:solidFill>
                  <a:srgbClr val="000000"/>
                </a:solidFill>
                <a:latin typeface="Calibri"/>
                <a:ea typeface="DejaVu Sans"/>
              </a:rPr>
              <a:t>C-H bindingen</a:t>
            </a:r>
            <a:endParaRPr b="0" lang="nl-NL" sz="1200" spc="-1" strike="noStrike">
              <a:latin typeface="Arial"/>
            </a:endParaRPr>
          </a:p>
        </p:txBody>
      </p:sp>
      <p:sp>
        <p:nvSpPr>
          <p:cNvPr id="614" name="CustomShape 22"/>
          <p:cNvSpPr/>
          <p:nvPr/>
        </p:nvSpPr>
        <p:spPr>
          <a:xfrm>
            <a:off x="7698240" y="914400"/>
            <a:ext cx="39096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zijn</a:t>
            </a:r>
            <a:endParaRPr b="0" lang="nl-NL" sz="1200" spc="-1" strike="noStrike">
              <a:latin typeface="Arial"/>
            </a:endParaRPr>
          </a:p>
        </p:txBody>
      </p:sp>
      <p:sp>
        <p:nvSpPr>
          <p:cNvPr id="615" name="Line 23"/>
          <p:cNvSpPr/>
          <p:nvPr/>
        </p:nvSpPr>
        <p:spPr>
          <a:xfrm>
            <a:off x="7086600" y="914400"/>
            <a:ext cx="609480" cy="75960"/>
          </a:xfrm>
          <a:prstGeom prst="line">
            <a:avLst/>
          </a:prstGeom>
          <a:ln w="9360">
            <a:solidFill>
              <a:schemeClr val="tx1"/>
            </a:solidFill>
            <a:round/>
          </a:ln>
        </p:spPr>
        <p:style>
          <a:lnRef idx="0"/>
          <a:fillRef idx="0"/>
          <a:effectRef idx="0"/>
          <a:fontRef idx="minor"/>
        </p:style>
      </p:sp>
      <p:sp>
        <p:nvSpPr>
          <p:cNvPr id="616" name="Line 24"/>
          <p:cNvSpPr/>
          <p:nvPr/>
        </p:nvSpPr>
        <p:spPr>
          <a:xfrm>
            <a:off x="8229600" y="1066680"/>
            <a:ext cx="1371600" cy="304920"/>
          </a:xfrm>
          <a:prstGeom prst="line">
            <a:avLst/>
          </a:prstGeom>
          <a:ln w="9360">
            <a:solidFill>
              <a:schemeClr val="tx1"/>
            </a:solidFill>
            <a:round/>
          </a:ln>
        </p:spPr>
        <p:style>
          <a:lnRef idx="0"/>
          <a:fillRef idx="0"/>
          <a:effectRef idx="0"/>
          <a:fontRef idx="minor"/>
        </p:style>
      </p:sp>
      <p:sp>
        <p:nvSpPr>
          <p:cNvPr id="617" name="CustomShape 25"/>
          <p:cNvSpPr/>
          <p:nvPr/>
        </p:nvSpPr>
        <p:spPr>
          <a:xfrm>
            <a:off x="5782320" y="1001880"/>
            <a:ext cx="76752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omvatten</a:t>
            </a:r>
            <a:endParaRPr b="0" lang="nl-NL" sz="1200" spc="-1" strike="noStrike">
              <a:latin typeface="Arial"/>
            </a:endParaRPr>
          </a:p>
        </p:txBody>
      </p:sp>
      <p:sp>
        <p:nvSpPr>
          <p:cNvPr id="618" name="Line 26"/>
          <p:cNvSpPr/>
          <p:nvPr/>
        </p:nvSpPr>
        <p:spPr>
          <a:xfrm flipH="1">
            <a:off x="3200400" y="838080"/>
            <a:ext cx="2133360" cy="380880"/>
          </a:xfrm>
          <a:prstGeom prst="line">
            <a:avLst/>
          </a:prstGeom>
          <a:ln w="9360">
            <a:solidFill>
              <a:schemeClr val="tx1"/>
            </a:solidFill>
            <a:round/>
          </a:ln>
        </p:spPr>
        <p:style>
          <a:lnRef idx="0"/>
          <a:fillRef idx="0"/>
          <a:effectRef idx="0"/>
          <a:fontRef idx="minor"/>
        </p:style>
      </p:sp>
      <p:sp>
        <p:nvSpPr>
          <p:cNvPr id="619" name="Line 27"/>
          <p:cNvSpPr/>
          <p:nvPr/>
        </p:nvSpPr>
        <p:spPr>
          <a:xfrm flipH="1">
            <a:off x="5486400" y="1066680"/>
            <a:ext cx="304560" cy="228600"/>
          </a:xfrm>
          <a:prstGeom prst="line">
            <a:avLst/>
          </a:prstGeom>
          <a:ln w="9360">
            <a:solidFill>
              <a:schemeClr val="tx1"/>
            </a:solidFill>
            <a:round/>
          </a:ln>
        </p:spPr>
        <p:style>
          <a:lnRef idx="0"/>
          <a:fillRef idx="0"/>
          <a:effectRef idx="0"/>
          <a:fontRef idx="minor"/>
        </p:style>
      </p:sp>
      <p:sp>
        <p:nvSpPr>
          <p:cNvPr id="620" name="Line 28"/>
          <p:cNvSpPr/>
          <p:nvPr/>
        </p:nvSpPr>
        <p:spPr>
          <a:xfrm>
            <a:off x="6781680" y="990360"/>
            <a:ext cx="228600" cy="304920"/>
          </a:xfrm>
          <a:prstGeom prst="line">
            <a:avLst/>
          </a:prstGeom>
          <a:ln w="9360">
            <a:solidFill>
              <a:schemeClr val="tx1"/>
            </a:solidFill>
            <a:round/>
          </a:ln>
        </p:spPr>
        <p:style>
          <a:lnRef idx="0"/>
          <a:fillRef idx="0"/>
          <a:effectRef idx="0"/>
          <a:fontRef idx="minor"/>
        </p:style>
      </p:sp>
      <p:sp>
        <p:nvSpPr>
          <p:cNvPr id="621" name="CustomShape 29"/>
          <p:cNvSpPr/>
          <p:nvPr/>
        </p:nvSpPr>
        <p:spPr>
          <a:xfrm>
            <a:off x="2781360" y="1752480"/>
            <a:ext cx="837360" cy="45504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000000"/>
                </a:solidFill>
                <a:latin typeface="Calibri"/>
                <a:ea typeface="DejaVu Sans"/>
              </a:rPr>
              <a:t>Gemaakt van</a:t>
            </a:r>
            <a:endParaRPr b="0" lang="nl-NL" sz="1200" spc="-1" strike="noStrike">
              <a:latin typeface="Arial"/>
            </a:endParaRPr>
          </a:p>
        </p:txBody>
      </p:sp>
      <p:sp>
        <p:nvSpPr>
          <p:cNvPr id="622" name="CustomShape 30"/>
          <p:cNvSpPr/>
          <p:nvPr/>
        </p:nvSpPr>
        <p:spPr>
          <a:xfrm>
            <a:off x="7914960" y="1916280"/>
            <a:ext cx="109224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moleculen met</a:t>
            </a:r>
            <a:endParaRPr b="0" lang="nl-NL" sz="1200" spc="-1" strike="noStrike">
              <a:latin typeface="Arial"/>
            </a:endParaRPr>
          </a:p>
        </p:txBody>
      </p:sp>
      <p:sp>
        <p:nvSpPr>
          <p:cNvPr id="623" name="Line 31"/>
          <p:cNvSpPr/>
          <p:nvPr/>
        </p:nvSpPr>
        <p:spPr>
          <a:xfrm flipH="1">
            <a:off x="2514600" y="1769760"/>
            <a:ext cx="392400" cy="592200"/>
          </a:xfrm>
          <a:prstGeom prst="line">
            <a:avLst/>
          </a:prstGeom>
          <a:ln w="9360">
            <a:solidFill>
              <a:schemeClr val="tx1"/>
            </a:solidFill>
            <a:round/>
            <a:tailEnd len="med" type="triangle" w="med"/>
          </a:ln>
        </p:spPr>
        <p:style>
          <a:lnRef idx="0"/>
          <a:fillRef idx="0"/>
          <a:effectRef idx="0"/>
          <a:fontRef idx="minor"/>
        </p:style>
      </p:sp>
      <p:sp>
        <p:nvSpPr>
          <p:cNvPr id="624" name="Line 32"/>
          <p:cNvSpPr/>
          <p:nvPr/>
        </p:nvSpPr>
        <p:spPr>
          <a:xfrm>
            <a:off x="3333600" y="1752480"/>
            <a:ext cx="1238400" cy="533520"/>
          </a:xfrm>
          <a:prstGeom prst="line">
            <a:avLst/>
          </a:prstGeom>
          <a:ln w="9360">
            <a:solidFill>
              <a:schemeClr val="tx1"/>
            </a:solidFill>
            <a:round/>
            <a:tailEnd len="med" type="triangle" w="med"/>
          </a:ln>
        </p:spPr>
        <p:style>
          <a:lnRef idx="0"/>
          <a:fillRef idx="0"/>
          <a:effectRef idx="0"/>
          <a:fontRef idx="minor"/>
        </p:style>
      </p:sp>
      <p:sp>
        <p:nvSpPr>
          <p:cNvPr id="625" name="Line 33"/>
          <p:cNvSpPr/>
          <p:nvPr/>
        </p:nvSpPr>
        <p:spPr>
          <a:xfrm>
            <a:off x="5333760" y="1824120"/>
            <a:ext cx="1447920" cy="537840"/>
          </a:xfrm>
          <a:prstGeom prst="line">
            <a:avLst/>
          </a:prstGeom>
          <a:ln w="9360">
            <a:solidFill>
              <a:schemeClr val="tx1"/>
            </a:solidFill>
            <a:round/>
            <a:tailEnd len="med" type="triangle" w="med"/>
          </a:ln>
        </p:spPr>
        <p:style>
          <a:lnRef idx="0"/>
          <a:fillRef idx="0"/>
          <a:effectRef idx="0"/>
          <a:fontRef idx="minor"/>
        </p:style>
      </p:sp>
      <p:sp>
        <p:nvSpPr>
          <p:cNvPr id="626" name="Line 34"/>
          <p:cNvSpPr/>
          <p:nvPr/>
        </p:nvSpPr>
        <p:spPr>
          <a:xfrm>
            <a:off x="4949640" y="2063520"/>
            <a:ext cx="3240" cy="298440"/>
          </a:xfrm>
          <a:prstGeom prst="line">
            <a:avLst/>
          </a:prstGeom>
          <a:ln w="9360">
            <a:solidFill>
              <a:schemeClr val="tx1"/>
            </a:solidFill>
            <a:round/>
            <a:tailEnd len="med" type="triangle" w="med"/>
          </a:ln>
        </p:spPr>
        <p:style>
          <a:lnRef idx="0"/>
          <a:fillRef idx="0"/>
          <a:effectRef idx="0"/>
          <a:fontRef idx="minor"/>
        </p:style>
      </p:sp>
      <p:sp>
        <p:nvSpPr>
          <p:cNvPr id="627" name="Line 35"/>
          <p:cNvSpPr/>
          <p:nvPr/>
        </p:nvSpPr>
        <p:spPr>
          <a:xfrm>
            <a:off x="7696080" y="1752480"/>
            <a:ext cx="380880" cy="228600"/>
          </a:xfrm>
          <a:prstGeom prst="line">
            <a:avLst/>
          </a:prstGeom>
          <a:ln w="9360">
            <a:solidFill>
              <a:schemeClr val="tx1"/>
            </a:solidFill>
            <a:round/>
          </a:ln>
        </p:spPr>
        <p:style>
          <a:lnRef idx="0"/>
          <a:fillRef idx="0"/>
          <a:effectRef idx="0"/>
          <a:fontRef idx="minor"/>
        </p:style>
      </p:sp>
      <p:sp>
        <p:nvSpPr>
          <p:cNvPr id="628" name="Line 36"/>
          <p:cNvSpPr/>
          <p:nvPr/>
        </p:nvSpPr>
        <p:spPr>
          <a:xfrm>
            <a:off x="8534160" y="2133360"/>
            <a:ext cx="304920" cy="152640"/>
          </a:xfrm>
          <a:prstGeom prst="line">
            <a:avLst/>
          </a:prstGeom>
          <a:ln w="9360">
            <a:solidFill>
              <a:schemeClr val="tx1"/>
            </a:solidFill>
            <a:round/>
            <a:tailEnd len="med" type="triangle" w="med"/>
          </a:ln>
        </p:spPr>
        <p:style>
          <a:lnRef idx="0"/>
          <a:fillRef idx="0"/>
          <a:effectRef idx="0"/>
          <a:fontRef idx="minor"/>
        </p:style>
      </p:sp>
      <p:sp>
        <p:nvSpPr>
          <p:cNvPr id="629" name="CustomShape 37"/>
          <p:cNvSpPr/>
          <p:nvPr/>
        </p:nvSpPr>
        <p:spPr>
          <a:xfrm>
            <a:off x="1983600" y="2895480"/>
            <a:ext cx="53424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is een</a:t>
            </a:r>
            <a:endParaRPr b="0" lang="nl-NL" sz="1200" spc="-1" strike="noStrike">
              <a:latin typeface="Arial"/>
            </a:endParaRPr>
          </a:p>
        </p:txBody>
      </p:sp>
      <p:sp>
        <p:nvSpPr>
          <p:cNvPr id="630" name="CustomShape 38"/>
          <p:cNvSpPr/>
          <p:nvPr/>
        </p:nvSpPr>
        <p:spPr>
          <a:xfrm>
            <a:off x="3511440" y="2883960"/>
            <a:ext cx="126900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belangijke functie</a:t>
            </a:r>
            <a:endParaRPr b="0" lang="nl-NL" sz="1200" spc="-1" strike="noStrike">
              <a:latin typeface="Arial"/>
            </a:endParaRPr>
          </a:p>
        </p:txBody>
      </p:sp>
      <p:sp>
        <p:nvSpPr>
          <p:cNvPr id="631" name="CustomShape 39"/>
          <p:cNvSpPr/>
          <p:nvPr/>
        </p:nvSpPr>
        <p:spPr>
          <a:xfrm>
            <a:off x="5107680" y="2895480"/>
            <a:ext cx="39096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zijn</a:t>
            </a:r>
            <a:endParaRPr b="0" lang="nl-NL" sz="1200" spc="-1" strike="noStrike">
              <a:latin typeface="Arial"/>
            </a:endParaRPr>
          </a:p>
        </p:txBody>
      </p:sp>
      <p:sp>
        <p:nvSpPr>
          <p:cNvPr id="632" name="CustomShape 40"/>
          <p:cNvSpPr/>
          <p:nvPr/>
        </p:nvSpPr>
        <p:spPr>
          <a:xfrm>
            <a:off x="6934320" y="2895480"/>
            <a:ext cx="1142280" cy="27252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i="1" lang="en-US" sz="1200" spc="-1" strike="noStrike">
                <a:solidFill>
                  <a:srgbClr val="000000"/>
                </a:solidFill>
                <a:latin typeface="Calibri"/>
                <a:ea typeface="DejaVu Sans"/>
              </a:rPr>
              <a:t>vormt een</a:t>
            </a:r>
            <a:endParaRPr b="0" lang="nl-NL" sz="1200" spc="-1" strike="noStrike">
              <a:latin typeface="Arial"/>
            </a:endParaRPr>
          </a:p>
        </p:txBody>
      </p:sp>
      <p:sp>
        <p:nvSpPr>
          <p:cNvPr id="633" name="Line 41"/>
          <p:cNvSpPr/>
          <p:nvPr/>
        </p:nvSpPr>
        <p:spPr>
          <a:xfrm flipH="1">
            <a:off x="2361960" y="2895480"/>
            <a:ext cx="609840" cy="304920"/>
          </a:xfrm>
          <a:prstGeom prst="line">
            <a:avLst/>
          </a:prstGeom>
          <a:ln w="9360">
            <a:solidFill>
              <a:schemeClr val="tx1"/>
            </a:solidFill>
            <a:round/>
            <a:tailEnd len="med" type="triangle" w="med"/>
          </a:ln>
        </p:spPr>
        <p:style>
          <a:lnRef idx="0"/>
          <a:fillRef idx="0"/>
          <a:effectRef idx="0"/>
          <a:fontRef idx="minor"/>
        </p:style>
      </p:sp>
      <p:sp>
        <p:nvSpPr>
          <p:cNvPr id="634" name="CustomShape 42"/>
          <p:cNvSpPr/>
          <p:nvPr/>
        </p:nvSpPr>
        <p:spPr>
          <a:xfrm>
            <a:off x="4490280" y="3809880"/>
            <a:ext cx="64548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kan zijn</a:t>
            </a:r>
            <a:endParaRPr b="0" lang="nl-NL" sz="1200" spc="-1" strike="noStrike">
              <a:latin typeface="Arial"/>
            </a:endParaRPr>
          </a:p>
        </p:txBody>
      </p:sp>
      <p:sp>
        <p:nvSpPr>
          <p:cNvPr id="635" name="CustomShape 43"/>
          <p:cNvSpPr/>
          <p:nvPr/>
        </p:nvSpPr>
        <p:spPr>
          <a:xfrm>
            <a:off x="6149160" y="3668760"/>
            <a:ext cx="80568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vormt een</a:t>
            </a:r>
            <a:endParaRPr b="0" lang="nl-NL" sz="1200" spc="-1" strike="noStrike">
              <a:latin typeface="Arial"/>
            </a:endParaRPr>
          </a:p>
        </p:txBody>
      </p:sp>
      <p:sp>
        <p:nvSpPr>
          <p:cNvPr id="636" name="CustomShape 44"/>
          <p:cNvSpPr/>
          <p:nvPr/>
        </p:nvSpPr>
        <p:spPr>
          <a:xfrm>
            <a:off x="8782920" y="4400640"/>
            <a:ext cx="137700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dubbele laag vormt</a:t>
            </a:r>
            <a:endParaRPr b="0" lang="nl-NL" sz="1200" spc="-1" strike="noStrike">
              <a:latin typeface="Arial"/>
            </a:endParaRPr>
          </a:p>
        </p:txBody>
      </p:sp>
      <p:sp>
        <p:nvSpPr>
          <p:cNvPr id="637" name="Line 45"/>
          <p:cNvSpPr/>
          <p:nvPr/>
        </p:nvSpPr>
        <p:spPr>
          <a:xfrm flipH="1">
            <a:off x="4572000" y="2819160"/>
            <a:ext cx="228600" cy="152640"/>
          </a:xfrm>
          <a:prstGeom prst="line">
            <a:avLst/>
          </a:prstGeom>
          <a:ln w="9360">
            <a:solidFill>
              <a:schemeClr val="tx1"/>
            </a:solidFill>
            <a:round/>
          </a:ln>
        </p:spPr>
        <p:style>
          <a:lnRef idx="0"/>
          <a:fillRef idx="0"/>
          <a:effectRef idx="0"/>
          <a:fontRef idx="minor"/>
        </p:style>
      </p:sp>
      <p:sp>
        <p:nvSpPr>
          <p:cNvPr id="638" name="Line 46"/>
          <p:cNvSpPr/>
          <p:nvPr/>
        </p:nvSpPr>
        <p:spPr>
          <a:xfrm flipH="1">
            <a:off x="4077720" y="3124080"/>
            <a:ext cx="265680" cy="152280"/>
          </a:xfrm>
          <a:prstGeom prst="line">
            <a:avLst/>
          </a:prstGeom>
          <a:ln w="9360">
            <a:solidFill>
              <a:schemeClr val="tx1"/>
            </a:solidFill>
            <a:round/>
            <a:tailEnd len="med" type="triangle" w="med"/>
          </a:ln>
        </p:spPr>
        <p:style>
          <a:lnRef idx="0"/>
          <a:fillRef idx="0"/>
          <a:effectRef idx="0"/>
          <a:fontRef idx="minor"/>
        </p:style>
      </p:sp>
      <p:sp>
        <p:nvSpPr>
          <p:cNvPr id="639" name="Line 47"/>
          <p:cNvSpPr/>
          <p:nvPr/>
        </p:nvSpPr>
        <p:spPr>
          <a:xfrm>
            <a:off x="5333760" y="2895480"/>
            <a:ext cx="0" cy="76320"/>
          </a:xfrm>
          <a:prstGeom prst="line">
            <a:avLst/>
          </a:prstGeom>
          <a:ln w="9360">
            <a:solidFill>
              <a:schemeClr val="tx1"/>
            </a:solidFill>
            <a:round/>
          </a:ln>
        </p:spPr>
        <p:style>
          <a:lnRef idx="0"/>
          <a:fillRef idx="0"/>
          <a:effectRef idx="0"/>
          <a:fontRef idx="minor"/>
        </p:style>
      </p:sp>
      <p:sp>
        <p:nvSpPr>
          <p:cNvPr id="640" name="Line 48"/>
          <p:cNvSpPr/>
          <p:nvPr/>
        </p:nvSpPr>
        <p:spPr>
          <a:xfrm>
            <a:off x="5333760" y="3124080"/>
            <a:ext cx="0" cy="152280"/>
          </a:xfrm>
          <a:prstGeom prst="line">
            <a:avLst/>
          </a:prstGeom>
          <a:ln w="9360">
            <a:solidFill>
              <a:schemeClr val="tx1"/>
            </a:solidFill>
            <a:round/>
          </a:ln>
        </p:spPr>
        <p:style>
          <a:lnRef idx="0"/>
          <a:fillRef idx="0"/>
          <a:effectRef idx="0"/>
          <a:fontRef idx="minor"/>
        </p:style>
      </p:sp>
      <p:sp>
        <p:nvSpPr>
          <p:cNvPr id="641" name="Line 49"/>
          <p:cNvSpPr/>
          <p:nvPr/>
        </p:nvSpPr>
        <p:spPr>
          <a:xfrm>
            <a:off x="6933960" y="2819160"/>
            <a:ext cx="152640" cy="152640"/>
          </a:xfrm>
          <a:prstGeom prst="line">
            <a:avLst/>
          </a:prstGeom>
          <a:ln w="9360">
            <a:solidFill>
              <a:schemeClr val="tx1"/>
            </a:solidFill>
            <a:round/>
          </a:ln>
        </p:spPr>
        <p:style>
          <a:lnRef idx="0"/>
          <a:fillRef idx="0"/>
          <a:effectRef idx="0"/>
          <a:fontRef idx="minor"/>
        </p:style>
      </p:sp>
      <p:sp>
        <p:nvSpPr>
          <p:cNvPr id="642" name="Line 50"/>
          <p:cNvSpPr/>
          <p:nvPr/>
        </p:nvSpPr>
        <p:spPr>
          <a:xfrm>
            <a:off x="7391160" y="3124080"/>
            <a:ext cx="304920" cy="152280"/>
          </a:xfrm>
          <a:prstGeom prst="line">
            <a:avLst/>
          </a:prstGeom>
          <a:ln w="9360">
            <a:solidFill>
              <a:schemeClr val="tx1"/>
            </a:solidFill>
            <a:round/>
            <a:tailEnd len="med" type="triangle" w="med"/>
          </a:ln>
        </p:spPr>
        <p:style>
          <a:lnRef idx="0"/>
          <a:fillRef idx="0"/>
          <a:effectRef idx="0"/>
          <a:fontRef idx="minor"/>
        </p:style>
      </p:sp>
      <p:sp>
        <p:nvSpPr>
          <p:cNvPr id="643" name="CustomShape 51"/>
          <p:cNvSpPr/>
          <p:nvPr/>
        </p:nvSpPr>
        <p:spPr>
          <a:xfrm>
            <a:off x="8592120" y="2895480"/>
            <a:ext cx="165600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en-US" sz="1200" spc="-1" strike="noStrike">
                <a:solidFill>
                  <a:srgbClr val="000000"/>
                </a:solidFill>
                <a:latin typeface="Calibri"/>
                <a:ea typeface="DejaVu Sans"/>
              </a:rPr>
              <a:t>kunnen functioneren als</a:t>
            </a:r>
            <a:endParaRPr b="0" lang="nl-NL" sz="1200" spc="-1" strike="noStrike">
              <a:latin typeface="Arial"/>
            </a:endParaRPr>
          </a:p>
        </p:txBody>
      </p:sp>
      <p:sp>
        <p:nvSpPr>
          <p:cNvPr id="644" name="Line 52"/>
          <p:cNvSpPr/>
          <p:nvPr/>
        </p:nvSpPr>
        <p:spPr>
          <a:xfrm>
            <a:off x="9372600" y="2819160"/>
            <a:ext cx="0" cy="76320"/>
          </a:xfrm>
          <a:prstGeom prst="line">
            <a:avLst/>
          </a:prstGeom>
          <a:ln w="9360">
            <a:solidFill>
              <a:schemeClr val="tx1"/>
            </a:solidFill>
            <a:round/>
          </a:ln>
        </p:spPr>
        <p:style>
          <a:lnRef idx="0"/>
          <a:fillRef idx="0"/>
          <a:effectRef idx="0"/>
          <a:fontRef idx="minor"/>
        </p:style>
      </p:sp>
      <p:sp>
        <p:nvSpPr>
          <p:cNvPr id="645" name="Line 53"/>
          <p:cNvSpPr/>
          <p:nvPr/>
        </p:nvSpPr>
        <p:spPr>
          <a:xfrm>
            <a:off x="9372600" y="3200400"/>
            <a:ext cx="0" cy="75960"/>
          </a:xfrm>
          <a:prstGeom prst="line">
            <a:avLst/>
          </a:prstGeom>
          <a:ln w="9360">
            <a:solidFill>
              <a:schemeClr val="tx1"/>
            </a:solidFill>
            <a:round/>
            <a:tailEnd len="med" type="triangle" w="med"/>
          </a:ln>
        </p:spPr>
        <p:style>
          <a:lnRef idx="0"/>
          <a:fillRef idx="0"/>
          <a:effectRef idx="0"/>
          <a:fontRef idx="minor"/>
        </p:style>
      </p:sp>
      <p:sp>
        <p:nvSpPr>
          <p:cNvPr id="646" name="Line 54"/>
          <p:cNvSpPr/>
          <p:nvPr/>
        </p:nvSpPr>
        <p:spPr>
          <a:xfrm>
            <a:off x="7619760" y="3657600"/>
            <a:ext cx="304920" cy="228600"/>
          </a:xfrm>
          <a:prstGeom prst="line">
            <a:avLst/>
          </a:prstGeom>
          <a:ln w="9360">
            <a:solidFill>
              <a:schemeClr val="tx1"/>
            </a:solidFill>
            <a:round/>
          </a:ln>
        </p:spPr>
        <p:style>
          <a:lnRef idx="0"/>
          <a:fillRef idx="0"/>
          <a:effectRef idx="0"/>
          <a:fontRef idx="minor"/>
        </p:style>
      </p:sp>
      <p:sp>
        <p:nvSpPr>
          <p:cNvPr id="647" name="Line 55"/>
          <p:cNvSpPr/>
          <p:nvPr/>
        </p:nvSpPr>
        <p:spPr>
          <a:xfrm>
            <a:off x="8305560" y="3429000"/>
            <a:ext cx="1295640" cy="914400"/>
          </a:xfrm>
          <a:prstGeom prst="line">
            <a:avLst/>
          </a:prstGeom>
          <a:ln w="9360">
            <a:solidFill>
              <a:schemeClr val="tx1"/>
            </a:solidFill>
            <a:round/>
            <a:tailEnd len="med" type="triangle" w="med"/>
          </a:ln>
        </p:spPr>
        <p:style>
          <a:lnRef idx="0"/>
          <a:fillRef idx="0"/>
          <a:effectRef idx="0"/>
          <a:fontRef idx="minor"/>
        </p:style>
      </p:sp>
      <p:sp>
        <p:nvSpPr>
          <p:cNvPr id="648" name="Line 56"/>
          <p:cNvSpPr/>
          <p:nvPr/>
        </p:nvSpPr>
        <p:spPr>
          <a:xfrm>
            <a:off x="8762760" y="4114800"/>
            <a:ext cx="609840" cy="304560"/>
          </a:xfrm>
          <a:prstGeom prst="line">
            <a:avLst/>
          </a:prstGeom>
          <a:ln w="9360">
            <a:solidFill>
              <a:schemeClr val="tx1"/>
            </a:solidFill>
            <a:round/>
            <a:tailEnd len="med" type="triangle" w="med"/>
          </a:ln>
        </p:spPr>
        <p:style>
          <a:lnRef idx="0"/>
          <a:fillRef idx="0"/>
          <a:effectRef idx="0"/>
          <a:fontRef idx="minor"/>
        </p:style>
      </p:sp>
      <p:sp>
        <p:nvSpPr>
          <p:cNvPr id="649" name="Line 57"/>
          <p:cNvSpPr/>
          <p:nvPr/>
        </p:nvSpPr>
        <p:spPr>
          <a:xfrm>
            <a:off x="9601200" y="4647960"/>
            <a:ext cx="0" cy="152640"/>
          </a:xfrm>
          <a:prstGeom prst="line">
            <a:avLst/>
          </a:prstGeom>
          <a:ln w="9360">
            <a:solidFill>
              <a:schemeClr val="tx1"/>
            </a:solidFill>
            <a:round/>
            <a:tailEnd len="med" type="triangle" w="med"/>
          </a:ln>
        </p:spPr>
        <p:style>
          <a:lnRef idx="0"/>
          <a:fillRef idx="0"/>
          <a:effectRef idx="0"/>
          <a:fontRef idx="minor"/>
        </p:style>
      </p:sp>
      <p:sp>
        <p:nvSpPr>
          <p:cNvPr id="650" name="Line 58"/>
          <p:cNvSpPr/>
          <p:nvPr/>
        </p:nvSpPr>
        <p:spPr>
          <a:xfrm flipH="1">
            <a:off x="4267080" y="3657600"/>
            <a:ext cx="609480" cy="457200"/>
          </a:xfrm>
          <a:prstGeom prst="line">
            <a:avLst/>
          </a:prstGeom>
          <a:ln w="9360">
            <a:solidFill>
              <a:schemeClr val="tx1"/>
            </a:solidFill>
            <a:round/>
            <a:tailEnd len="med" type="triangle" w="med"/>
          </a:ln>
        </p:spPr>
        <p:style>
          <a:lnRef idx="0"/>
          <a:fillRef idx="0"/>
          <a:effectRef idx="0"/>
          <a:fontRef idx="minor"/>
        </p:style>
      </p:sp>
      <p:sp>
        <p:nvSpPr>
          <p:cNvPr id="651" name="Line 59"/>
          <p:cNvSpPr/>
          <p:nvPr/>
        </p:nvSpPr>
        <p:spPr>
          <a:xfrm>
            <a:off x="4876560" y="3657600"/>
            <a:ext cx="609840" cy="457200"/>
          </a:xfrm>
          <a:prstGeom prst="line">
            <a:avLst/>
          </a:prstGeom>
          <a:ln w="9360">
            <a:solidFill>
              <a:schemeClr val="tx1"/>
            </a:solidFill>
            <a:round/>
            <a:tailEnd len="med" type="triangle" w="med"/>
          </a:ln>
        </p:spPr>
        <p:style>
          <a:lnRef idx="0"/>
          <a:fillRef idx="0"/>
          <a:effectRef idx="0"/>
          <a:fontRef idx="minor"/>
        </p:style>
      </p:sp>
      <p:sp>
        <p:nvSpPr>
          <p:cNvPr id="652" name="Line 60"/>
          <p:cNvSpPr/>
          <p:nvPr/>
        </p:nvSpPr>
        <p:spPr>
          <a:xfrm flipH="1">
            <a:off x="3733560" y="4572000"/>
            <a:ext cx="152640" cy="228600"/>
          </a:xfrm>
          <a:prstGeom prst="line">
            <a:avLst/>
          </a:prstGeom>
          <a:ln w="9360">
            <a:solidFill>
              <a:schemeClr val="tx1"/>
            </a:solidFill>
            <a:round/>
            <a:tailEnd len="med" type="triangle" w="med"/>
          </a:ln>
        </p:spPr>
        <p:style>
          <a:lnRef idx="0"/>
          <a:fillRef idx="0"/>
          <a:effectRef idx="0"/>
          <a:fontRef idx="minor"/>
        </p:style>
      </p:sp>
      <p:sp>
        <p:nvSpPr>
          <p:cNvPr id="653" name="Line 61"/>
          <p:cNvSpPr/>
          <p:nvPr/>
        </p:nvSpPr>
        <p:spPr>
          <a:xfrm>
            <a:off x="5486400" y="4572000"/>
            <a:ext cx="0" cy="228600"/>
          </a:xfrm>
          <a:prstGeom prst="line">
            <a:avLst/>
          </a:prstGeom>
          <a:ln w="9360">
            <a:solidFill>
              <a:schemeClr val="tx1"/>
            </a:solidFill>
            <a:round/>
            <a:tailEnd len="med" type="triangle" w="med"/>
          </a:ln>
        </p:spPr>
        <p:style>
          <a:lnRef idx="0"/>
          <a:fillRef idx="0"/>
          <a:effectRef idx="0"/>
          <a:fontRef idx="minor"/>
        </p:style>
      </p:sp>
      <p:sp>
        <p:nvSpPr>
          <p:cNvPr id="654" name="CustomShape 62"/>
          <p:cNvSpPr/>
          <p:nvPr/>
        </p:nvSpPr>
        <p:spPr>
          <a:xfrm>
            <a:off x="1833120" y="5599080"/>
            <a:ext cx="1312920" cy="121680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vetten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fosfolipiden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glycerol</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vetzuren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onverzadigd</a:t>
            </a:r>
            <a:endParaRPr b="0" lang="nl-NL" sz="1400" spc="-1" strike="noStrike">
              <a:latin typeface="Arial"/>
            </a:endParaRPr>
          </a:p>
        </p:txBody>
      </p:sp>
      <p:sp>
        <p:nvSpPr>
          <p:cNvPr id="655" name="CustomShape 63"/>
          <p:cNvSpPr/>
          <p:nvPr/>
        </p:nvSpPr>
        <p:spPr>
          <a:xfrm>
            <a:off x="3666600" y="5599080"/>
            <a:ext cx="2076480" cy="1216800"/>
          </a:xfrm>
          <a:prstGeom prst="rect">
            <a:avLst/>
          </a:prstGeom>
          <a:noFill/>
          <a:ln w="9360">
            <a:noFill/>
          </a:ln>
        </p:spPr>
        <p:style>
          <a:lnRef idx="0"/>
          <a:fillRef idx="0"/>
          <a:effectRef idx="0"/>
          <a:fontRef idx="minor"/>
        </p:style>
        <p:txBody>
          <a:bodyPr wrap="none" lIns="90000" rIns="90000" tIns="45000" bIns="45000">
            <a:spAutoFit/>
          </a:bodyPr>
          <a:p>
            <a:pPr marL="216000" indent="-215640">
              <a:lnSpc>
                <a:spcPct val="100000"/>
              </a:lnSpc>
              <a:buClr>
                <a:srgbClr val="000000"/>
              </a:buClr>
              <a:buFont typeface="Symbol"/>
              <a:buChar char=""/>
            </a:pPr>
            <a:r>
              <a:rPr b="0" lang="en-US" sz="1800" spc="-1" strike="noStrike">
                <a:solidFill>
                  <a:srgbClr val="000000"/>
                </a:solidFill>
                <a:latin typeface="Calibri"/>
                <a:ea typeface="DejaVu Sans"/>
              </a:rPr>
              <a:t> </a:t>
            </a:r>
            <a:r>
              <a:rPr b="0" lang="en-US" sz="1400" spc="-1" strike="noStrike">
                <a:solidFill>
                  <a:srgbClr val="000000"/>
                </a:solidFill>
                <a:latin typeface="Calibri"/>
                <a:ea typeface="DejaVu Sans"/>
              </a:rPr>
              <a:t>verzadigd</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fosfaatgroep</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biologische membraan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steroïden</a:t>
            </a:r>
            <a:endParaRPr b="0" lang="nl-NL" sz="1400" spc="-1" strike="noStrike">
              <a:latin typeface="Arial"/>
            </a:endParaRPr>
          </a:p>
          <a:p>
            <a:pPr marL="216000" indent="-215640">
              <a:lnSpc>
                <a:spcPct val="100000"/>
              </a:lnSpc>
              <a:buClr>
                <a:srgbClr val="000000"/>
              </a:buClr>
              <a:buFont typeface="Symbol"/>
              <a:buChar char=""/>
            </a:pPr>
            <a:r>
              <a:rPr b="0" lang="en-US" sz="1400" spc="-1" strike="noStrike">
                <a:solidFill>
                  <a:srgbClr val="000000"/>
                </a:solidFill>
                <a:latin typeface="Calibri"/>
                <a:ea typeface="DejaVu Sans"/>
              </a:rPr>
              <a:t> </a:t>
            </a:r>
            <a:r>
              <a:rPr b="0" lang="en-US" sz="1400" spc="-1" strike="noStrike">
                <a:solidFill>
                  <a:srgbClr val="000000"/>
                </a:solidFill>
                <a:latin typeface="Calibri"/>
                <a:ea typeface="DejaVu Sans"/>
              </a:rPr>
              <a:t>hormonen</a:t>
            </a:r>
            <a:endParaRPr b="0" lang="nl-NL" sz="1400" spc="-1" strike="noStrike">
              <a:latin typeface="Arial"/>
            </a:endParaRPr>
          </a:p>
        </p:txBody>
      </p:sp>
      <p:sp>
        <p:nvSpPr>
          <p:cNvPr id="656" name="Line 64"/>
          <p:cNvSpPr/>
          <p:nvPr/>
        </p:nvSpPr>
        <p:spPr>
          <a:xfrm>
            <a:off x="6095880" y="3657600"/>
            <a:ext cx="304920" cy="75960"/>
          </a:xfrm>
          <a:prstGeom prst="line">
            <a:avLst/>
          </a:prstGeom>
          <a:ln w="9360">
            <a:solidFill>
              <a:schemeClr val="tx1"/>
            </a:solidFill>
            <a:round/>
          </a:ln>
        </p:spPr>
        <p:style>
          <a:lnRef idx="0"/>
          <a:fillRef idx="0"/>
          <a:effectRef idx="0"/>
          <a:fontRef idx="minor"/>
        </p:style>
      </p:sp>
      <p:sp>
        <p:nvSpPr>
          <p:cNvPr id="657" name="Line 65"/>
          <p:cNvSpPr/>
          <p:nvPr/>
        </p:nvSpPr>
        <p:spPr>
          <a:xfrm>
            <a:off x="6781680" y="3886200"/>
            <a:ext cx="304920" cy="152280"/>
          </a:xfrm>
          <a:prstGeom prst="line">
            <a:avLst/>
          </a:prstGeom>
          <a:ln w="9360">
            <a:solidFill>
              <a:schemeClr val="tx1"/>
            </a:solidFill>
            <a:round/>
            <a:tailEnd len="med" type="triangle" w="med"/>
          </a:ln>
        </p:spPr>
        <p:style>
          <a:lnRef idx="0"/>
          <a:fillRef idx="0"/>
          <a:effectRef idx="0"/>
          <a:fontRef idx="minor"/>
        </p:style>
      </p:sp>
      <p:sp>
        <p:nvSpPr>
          <p:cNvPr id="658" name="CustomShape 66"/>
          <p:cNvSpPr/>
          <p:nvPr/>
        </p:nvSpPr>
        <p:spPr>
          <a:xfrm>
            <a:off x="4411800" y="1671840"/>
            <a:ext cx="1065960" cy="27252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000000"/>
                </a:solidFill>
                <a:latin typeface="Calibri"/>
                <a:ea typeface="DejaVu Sans"/>
              </a:rPr>
              <a:t>Gemaakt van</a:t>
            </a:r>
            <a:endParaRPr b="0" lang="nl-NL" sz="1200" spc="-1" strike="noStrike">
              <a:latin typeface="Arial"/>
            </a:endParaRPr>
          </a:p>
        </p:txBody>
      </p:sp>
      <p:sp>
        <p:nvSpPr>
          <p:cNvPr id="659" name="Line 67"/>
          <p:cNvSpPr/>
          <p:nvPr/>
        </p:nvSpPr>
        <p:spPr>
          <a:xfrm flipH="1">
            <a:off x="3657240" y="1824120"/>
            <a:ext cx="914400" cy="479160"/>
          </a:xfrm>
          <a:prstGeom prst="line">
            <a:avLst/>
          </a:prstGeom>
          <a:ln w="9360">
            <a:solidFill>
              <a:schemeClr val="tx1"/>
            </a:solidFill>
            <a:round/>
            <a:tailEnd len="med" type="triangle" w="med"/>
          </a:ln>
        </p:spPr>
        <p:style>
          <a:lnRef idx="0"/>
          <a:fillRef idx="0"/>
          <a:effectRef idx="0"/>
          <a:fontRef idx="minor"/>
        </p:style>
      </p:sp>
      <p:sp>
        <p:nvSpPr>
          <p:cNvPr id="660" name="CustomShape 68"/>
          <p:cNvSpPr/>
          <p:nvPr/>
        </p:nvSpPr>
        <p:spPr>
          <a:xfrm>
            <a:off x="9405360" y="321480"/>
            <a:ext cx="2448720" cy="4557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nl-NL" sz="2400" spc="-1" strike="noStrike">
                <a:solidFill>
                  <a:srgbClr val="2f5597"/>
                </a:solidFill>
                <a:latin typeface="Calibri"/>
                <a:ea typeface="DejaVu Sans"/>
              </a:rPr>
              <a:t>woordenlijst</a:t>
            </a:r>
            <a:endParaRPr b="0" lang="nl-NL" sz="2400" spc="-1" strike="noStrike">
              <a:latin typeface="Arial"/>
            </a:endParaRPr>
          </a:p>
        </p:txBody>
      </p:sp>
    </p:spTree>
  </p:cSld>
  <mc:AlternateContent>
    <mc:Choice Requires="p14">
      <p:transition spd="slow" p14:dur="2000"/>
    </mc:Choice>
    <mc:Fallback>
      <p:transition spd="slow"/>
    </mc:Fallback>
  </mc:AlternateContent>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nl-NL" sz="4400" spc="-1" strike="noStrike">
                <a:solidFill>
                  <a:srgbClr val="000000"/>
                </a:solidFill>
                <a:latin typeface="Calibri Light"/>
              </a:rPr>
              <a:t>Waar denk je aan bij het begrip:</a:t>
            </a:r>
            <a:endParaRPr b="0" lang="nl-NL" sz="4400" spc="-1" strike="noStrike">
              <a:latin typeface="Arial"/>
            </a:endParaRPr>
          </a:p>
        </p:txBody>
      </p:sp>
      <p:sp>
        <p:nvSpPr>
          <p:cNvPr id="662"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algn="ctr">
              <a:lnSpc>
                <a:spcPct val="90000"/>
              </a:lnSpc>
              <a:spcBef>
                <a:spcPts val="1001"/>
              </a:spcBef>
              <a:tabLst>
                <a:tab algn="l" pos="0"/>
              </a:tabLst>
            </a:pPr>
            <a:endParaRPr b="0" lang="nl-NL" sz="1800" spc="-1" strike="noStrike">
              <a:latin typeface="Arial"/>
            </a:endParaRPr>
          </a:p>
          <a:p>
            <a:pPr algn="ctr">
              <a:lnSpc>
                <a:spcPct val="90000"/>
              </a:lnSpc>
              <a:spcBef>
                <a:spcPts val="1001"/>
              </a:spcBef>
              <a:tabLst>
                <a:tab algn="l" pos="0"/>
              </a:tabLst>
            </a:pPr>
            <a:r>
              <a:rPr b="0" lang="nl-NL" sz="4800" spc="-1" strike="noStrike">
                <a:solidFill>
                  <a:srgbClr val="000000"/>
                </a:solidFill>
                <a:latin typeface="Calibri"/>
              </a:rPr>
              <a:t>eiwitten</a:t>
            </a:r>
            <a:endParaRPr b="0" lang="nl-NL" sz="4800" spc="-1" strike="noStrike">
              <a:latin typeface="Arial"/>
            </a:endParaRPr>
          </a:p>
          <a:p>
            <a:pPr algn="ctr">
              <a:lnSpc>
                <a:spcPct val="90000"/>
              </a:lnSpc>
              <a:spcBef>
                <a:spcPts val="1001"/>
              </a:spcBef>
              <a:tabLst>
                <a:tab algn="l" pos="0"/>
              </a:tabLst>
            </a:pPr>
            <a:endParaRPr b="0" lang="nl-NL" sz="4800" spc="-1" strike="noStrike">
              <a:latin typeface="Arial"/>
            </a:endParaRPr>
          </a:p>
          <a:p>
            <a:pPr algn="ctr">
              <a:lnSpc>
                <a:spcPct val="90000"/>
              </a:lnSpc>
              <a:spcBef>
                <a:spcPts val="1001"/>
              </a:spcBef>
              <a:tabLst>
                <a:tab algn="l" pos="0"/>
              </a:tabLst>
            </a:pPr>
            <a:r>
              <a:rPr b="0" lang="nl-NL" sz="3600" spc="-1" strike="noStrike">
                <a:solidFill>
                  <a:srgbClr val="000000"/>
                </a:solidFill>
                <a:latin typeface="Calibri"/>
              </a:rPr>
              <a:t>3 begrippen</a:t>
            </a:r>
            <a:endParaRPr b="0" lang="nl-NL" sz="36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CustomShape 1"/>
          <p:cNvSpPr/>
          <p:nvPr/>
        </p:nvSpPr>
        <p:spPr>
          <a:xfrm>
            <a:off x="838080" y="365040"/>
            <a:ext cx="10514880" cy="1324800"/>
          </a:xfrm>
          <a:prstGeom prst="rect">
            <a:avLst/>
          </a:prstGeom>
          <a:noFill/>
          <a:ln>
            <a:noFill/>
          </a:ln>
        </p:spPr>
        <p:style>
          <a:lnRef idx="0"/>
          <a:fillRef idx="0"/>
          <a:effectRef idx="0"/>
          <a:fontRef idx="minor"/>
        </p:style>
      </p:sp>
      <p:sp>
        <p:nvSpPr>
          <p:cNvPr id="664"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Schrijf 8 functies van eiwitten in het lichaam op.</a:t>
            </a:r>
            <a:endParaRPr b="0" lang="nl-NL" sz="2800" spc="-1" strike="noStrike">
              <a:latin typeface="Arial"/>
            </a:endParaRPr>
          </a:p>
          <a:p>
            <a:pPr>
              <a:lnSpc>
                <a:spcPct val="90000"/>
              </a:lnSpc>
              <a:spcBef>
                <a:spcPts val="1001"/>
              </a:spcBef>
            </a:pPr>
            <a:endParaRPr b="0" lang="nl-NL" sz="2800" spc="-1" strike="noStrike">
              <a:latin typeface="Arial"/>
            </a:endParaRPr>
          </a:p>
          <a:p>
            <a:pPr>
              <a:lnSpc>
                <a:spcPct val="90000"/>
              </a:lnSpc>
              <a:spcBef>
                <a:spcPts val="1001"/>
              </a:spcBef>
            </a:pPr>
            <a:endParaRPr b="0" lang="nl-NL" sz="2800" spc="-1" strike="noStrike">
              <a:latin typeface="Arial"/>
            </a:endParaRPr>
          </a:p>
        </p:txBody>
      </p:sp>
      <p:sp>
        <p:nvSpPr>
          <p:cNvPr id="665" name="CustomShape 3"/>
          <p:cNvSpPr/>
          <p:nvPr/>
        </p:nvSpPr>
        <p:spPr>
          <a:xfrm>
            <a:off x="9405360" y="321480"/>
            <a:ext cx="2448720" cy="4557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nl-NL" sz="2400" spc="-1" strike="noStrike">
                <a:solidFill>
                  <a:srgbClr val="2f5597"/>
                </a:solidFill>
                <a:latin typeface="Calibri"/>
                <a:ea typeface="DejaVu Sans"/>
              </a:rPr>
              <a:t>woordenlijst</a:t>
            </a:r>
            <a:endParaRPr b="0" lang="nl-NL" sz="2400" spc="-1" strike="noStrike">
              <a:latin typeface="Arial"/>
            </a:endParaRPr>
          </a:p>
        </p:txBody>
      </p:sp>
    </p:spTree>
  </p:cSld>
  <mc:AlternateContent>
    <mc:Choice Requires="p14">
      <p:transition spd="slow" p14:dur="2000"/>
    </mc:Choice>
    <mc:Fallback>
      <p:transition spd="slow"/>
    </mc:Fallback>
  </mc:AlternateContent>
  <p:timing>
    <p:tnLst>
      <p:par>
        <p:cTn id="207" dur="indefinite" restart="never" nodeType="tmRoot">
          <p:childTnLst>
            <p:seq>
              <p:cTn id="208" dur="indefinite" nodeType="mainSeq">
                <p:childTnLst>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04D1A1F-3A8C-4A34-91EB-4D1FF4186656}" type="slidenum">
              <a:rPr b="0" lang="en-US" sz="1200" spc="-1" strike="noStrike">
                <a:solidFill>
                  <a:srgbClr val="8b8b8b"/>
                </a:solidFill>
                <a:latin typeface="Calibri"/>
              </a:rPr>
              <a:t>41</a:t>
            </a:fld>
            <a:endParaRPr b="0" lang="nl-NL" sz="1200" spc="-1" strike="noStrike">
              <a:latin typeface="Arial"/>
            </a:endParaRPr>
          </a:p>
        </p:txBody>
      </p:sp>
      <p:pic>
        <p:nvPicPr>
          <p:cNvPr id="667" name="Afbeelding 2" descr=""/>
          <p:cNvPicPr/>
          <p:nvPr/>
        </p:nvPicPr>
        <p:blipFill>
          <a:blip r:embed="rId1"/>
          <a:stretch/>
        </p:blipFill>
        <p:spPr>
          <a:xfrm>
            <a:off x="2286000" y="228600"/>
            <a:ext cx="7695360" cy="615636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8" name="Picture 4" descr="05_02Polymers_L.jpg"/>
          <p:cNvPicPr/>
          <p:nvPr/>
        </p:nvPicPr>
        <p:blipFill>
          <a:blip r:embed="rId1"/>
          <a:srcRect l="0" t="49006" r="0" b="3258"/>
          <a:stretch/>
        </p:blipFill>
        <p:spPr>
          <a:xfrm>
            <a:off x="2720160" y="3296160"/>
            <a:ext cx="3377520" cy="2056680"/>
          </a:xfrm>
          <a:prstGeom prst="rect">
            <a:avLst/>
          </a:prstGeom>
          <a:ln w="9360">
            <a:noFill/>
          </a:ln>
        </p:spPr>
      </p:pic>
      <p:sp>
        <p:nvSpPr>
          <p:cNvPr id="669" name="CustomShape 1"/>
          <p:cNvSpPr/>
          <p:nvPr/>
        </p:nvSpPr>
        <p:spPr>
          <a:xfrm>
            <a:off x="2209680" y="79560"/>
            <a:ext cx="7724880" cy="639000"/>
          </a:xfrm>
          <a:prstGeom prst="rect">
            <a:avLst/>
          </a:prstGeom>
          <a:noFill/>
          <a:ln w="9360">
            <a:noFill/>
          </a:ln>
        </p:spPr>
        <p:style>
          <a:lnRef idx="0"/>
          <a:fillRef idx="0"/>
          <a:effectRef idx="0"/>
          <a:fontRef idx="minor"/>
        </p:style>
        <p:txBody>
          <a:bodyPr lIns="90000" rIns="90000" tIns="45000" bIns="45000" anchor="ctr">
            <a:spAutoFit/>
          </a:bodyPr>
          <a:p>
            <a:pPr algn="ctr">
              <a:lnSpc>
                <a:spcPct val="100000"/>
              </a:lnSpc>
            </a:pPr>
            <a:r>
              <a:rPr b="1" lang="nl-NL" sz="3600" spc="-1" strike="noStrike">
                <a:solidFill>
                  <a:srgbClr val="002060"/>
                </a:solidFill>
                <a:latin typeface="Calibri"/>
                <a:ea typeface="Times New Roman"/>
              </a:rPr>
              <a:t>Synthese en afbraak van polymeren</a:t>
            </a:r>
            <a:endParaRPr b="0" lang="nl-NL" sz="3600" spc="-1" strike="noStrike">
              <a:latin typeface="Arial"/>
            </a:endParaRPr>
          </a:p>
        </p:txBody>
      </p:sp>
      <p:pic>
        <p:nvPicPr>
          <p:cNvPr id="670" name="Picture 4" descr="05_02Polymers_L.jpg"/>
          <p:cNvPicPr/>
          <p:nvPr/>
        </p:nvPicPr>
        <p:blipFill>
          <a:blip r:embed="rId2"/>
          <a:srcRect l="0" t="0" r="0" b="56575"/>
          <a:stretch/>
        </p:blipFill>
        <p:spPr>
          <a:xfrm>
            <a:off x="2717640" y="1100160"/>
            <a:ext cx="3377520" cy="1870920"/>
          </a:xfrm>
          <a:prstGeom prst="rect">
            <a:avLst/>
          </a:prstGeom>
          <a:ln w="9360">
            <a:noFill/>
          </a:ln>
        </p:spPr>
      </p:pic>
      <p:sp>
        <p:nvSpPr>
          <p:cNvPr id="671" name="CustomShape 2"/>
          <p:cNvSpPr/>
          <p:nvPr/>
        </p:nvSpPr>
        <p:spPr>
          <a:xfrm>
            <a:off x="2252160" y="5793120"/>
            <a:ext cx="7619400" cy="333720"/>
          </a:xfrm>
          <a:prstGeom prst="rect">
            <a:avLst/>
          </a:prstGeom>
          <a:noFill/>
          <a:ln w="9360">
            <a:noFill/>
          </a:ln>
        </p:spPr>
        <p:style>
          <a:lnRef idx="0"/>
          <a:fillRef idx="0"/>
          <a:effectRef idx="0"/>
          <a:fontRef idx="minor"/>
        </p:style>
        <p:txBody>
          <a:bodyPr lIns="90000" rIns="90000" tIns="45000" bIns="45000" anchor="ctr">
            <a:spAutoFit/>
          </a:bodyPr>
          <a:p>
            <a:pPr algn="ctr">
              <a:lnSpc>
                <a:spcPct val="100000"/>
              </a:lnSpc>
            </a:pPr>
            <a:r>
              <a:rPr b="0" lang="nl-NL" sz="1600" spc="-1" strike="noStrike">
                <a:solidFill>
                  <a:srgbClr val="000000"/>
                </a:solidFill>
                <a:latin typeface="Calibri"/>
                <a:ea typeface="Times New Roman"/>
              </a:rPr>
              <a:t>Iedere cel: Veel verschillende polymeren gemaakt uit een beperkte groep monomeren</a:t>
            </a:r>
            <a:endParaRPr b="0" lang="nl-NL" sz="1600" spc="-1" strike="noStrike">
              <a:latin typeface="Arial"/>
            </a:endParaRPr>
          </a:p>
        </p:txBody>
      </p:sp>
      <p:sp>
        <p:nvSpPr>
          <p:cNvPr id="672" name="CustomShape 3"/>
          <p:cNvSpPr/>
          <p:nvPr/>
        </p:nvSpPr>
        <p:spPr>
          <a:xfrm>
            <a:off x="6270480" y="1540080"/>
            <a:ext cx="3237840" cy="91332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0" lang="nl-NL" sz="1800" spc="-1" strike="noStrike" u="sng">
                <a:solidFill>
                  <a:srgbClr val="008000"/>
                </a:solidFill>
                <a:uFillTx/>
                <a:latin typeface="Calibri"/>
                <a:ea typeface="Times New Roman"/>
              </a:rPr>
              <a:t>Synthese:</a:t>
            </a:r>
            <a:endParaRPr b="0" lang="nl-NL" sz="1800" spc="-1" strike="noStrike">
              <a:latin typeface="Arial"/>
            </a:endParaRPr>
          </a:p>
          <a:p>
            <a:pPr>
              <a:lnSpc>
                <a:spcPct val="100000"/>
              </a:lnSpc>
            </a:pPr>
            <a:r>
              <a:rPr b="0" lang="nl-NL" sz="1800" spc="-1" strike="noStrike">
                <a:solidFill>
                  <a:srgbClr val="008000"/>
                </a:solidFill>
                <a:latin typeface="Calibri"/>
                <a:ea typeface="Times New Roman"/>
              </a:rPr>
              <a:t>Door condensatie (dehydratatie) </a:t>
            </a:r>
            <a:endParaRPr b="0" lang="nl-NL" sz="1800" spc="-1" strike="noStrike">
              <a:latin typeface="Arial"/>
            </a:endParaRPr>
          </a:p>
          <a:p>
            <a:pPr>
              <a:lnSpc>
                <a:spcPct val="100000"/>
              </a:lnSpc>
            </a:pPr>
            <a:r>
              <a:rPr b="0" lang="nl-NL" sz="1800" spc="-1" strike="noStrike">
                <a:solidFill>
                  <a:srgbClr val="008000"/>
                </a:solidFill>
                <a:latin typeface="Calibri"/>
                <a:ea typeface="Times New Roman"/>
              </a:rPr>
              <a:t>= onttrekken van water</a:t>
            </a:r>
            <a:endParaRPr b="0" lang="nl-NL" sz="1800" spc="-1" strike="noStrike">
              <a:latin typeface="Arial"/>
            </a:endParaRPr>
          </a:p>
        </p:txBody>
      </p:sp>
      <p:sp>
        <p:nvSpPr>
          <p:cNvPr id="673" name="CustomShape 4"/>
          <p:cNvSpPr/>
          <p:nvPr/>
        </p:nvSpPr>
        <p:spPr>
          <a:xfrm>
            <a:off x="6487560" y="3886920"/>
            <a:ext cx="1815840" cy="63900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0" lang="nl-NL" sz="1800" spc="-1" strike="noStrike" u="sng">
                <a:solidFill>
                  <a:srgbClr val="660033"/>
                </a:solidFill>
                <a:uFillTx/>
                <a:latin typeface="Calibri"/>
                <a:ea typeface="DejaVu Sans"/>
              </a:rPr>
              <a:t>Afbraak/ splitsen:</a:t>
            </a:r>
            <a:endParaRPr b="0" lang="nl-NL" sz="1800" spc="-1" strike="noStrike">
              <a:latin typeface="Arial"/>
            </a:endParaRPr>
          </a:p>
          <a:p>
            <a:pPr>
              <a:lnSpc>
                <a:spcPct val="100000"/>
              </a:lnSpc>
            </a:pPr>
            <a:r>
              <a:rPr b="0" lang="nl-NL" sz="1800" spc="-1" strike="noStrike">
                <a:solidFill>
                  <a:srgbClr val="660033"/>
                </a:solidFill>
                <a:latin typeface="Calibri"/>
                <a:ea typeface="DejaVu Sans"/>
              </a:rPr>
              <a:t>Door hydrolyse</a:t>
            </a:r>
            <a:endParaRPr b="0" lang="nl-NL" sz="1800" spc="-1" strike="noStrike">
              <a:latin typeface="Arial"/>
            </a:endParaRPr>
          </a:p>
        </p:txBody>
      </p:sp>
      <p:sp>
        <p:nvSpPr>
          <p:cNvPr id="674" name="CustomShape 5"/>
          <p:cNvSpPr/>
          <p:nvPr/>
        </p:nvSpPr>
        <p:spPr>
          <a:xfrm>
            <a:off x="2209680" y="838080"/>
            <a:ext cx="7695360" cy="2218680"/>
          </a:xfrm>
          <a:prstGeom prst="rect">
            <a:avLst/>
          </a:prstGeom>
          <a:noFill/>
          <a:ln w="19080">
            <a:solidFill>
              <a:srgbClr val="008000"/>
            </a:solidFill>
            <a:miter/>
          </a:ln>
        </p:spPr>
        <p:style>
          <a:lnRef idx="0"/>
          <a:fillRef idx="0"/>
          <a:effectRef idx="0"/>
          <a:fontRef idx="minor"/>
        </p:style>
      </p:sp>
      <p:sp>
        <p:nvSpPr>
          <p:cNvPr id="675" name="CustomShape 6"/>
          <p:cNvSpPr/>
          <p:nvPr/>
        </p:nvSpPr>
        <p:spPr>
          <a:xfrm>
            <a:off x="2209680" y="3183480"/>
            <a:ext cx="7695360" cy="2323440"/>
          </a:xfrm>
          <a:prstGeom prst="rect">
            <a:avLst/>
          </a:prstGeom>
          <a:noFill/>
          <a:ln w="19080">
            <a:solidFill>
              <a:srgbClr val="660033"/>
            </a:solidFill>
            <a:miter/>
          </a:ln>
        </p:spPr>
        <p:style>
          <a:lnRef idx="0"/>
          <a:fillRef idx="0"/>
          <a:effectRef idx="0"/>
          <a:fontRef idx="minor"/>
        </p:style>
      </p:sp>
      <p:sp>
        <p:nvSpPr>
          <p:cNvPr id="676" name="CustomShape 7"/>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46790FE-8624-4D29-9A79-A5B53C38545F}" type="slidenum">
              <a:rPr b="0" lang="en-US" sz="1200" spc="-1" strike="noStrike">
                <a:solidFill>
                  <a:srgbClr val="8b8b8b"/>
                </a:solidFill>
                <a:latin typeface="Calibri"/>
              </a:rPr>
              <a:t>&lt;number&gt;</a:t>
            </a:fld>
            <a:endParaRPr b="0" lang="nl-NL" sz="1200" spc="-1" strike="noStrike">
              <a:latin typeface="Arial"/>
            </a:endParaRPr>
          </a:p>
        </p:txBody>
      </p:sp>
      <p:sp>
        <p:nvSpPr>
          <p:cNvPr id="677" name="CustomShape 8"/>
          <p:cNvSpPr/>
          <p:nvPr/>
        </p:nvSpPr>
        <p:spPr>
          <a:xfrm>
            <a:off x="2362320" y="2057400"/>
            <a:ext cx="837360" cy="360"/>
          </a:xfrm>
          <a:custGeom>
            <a:avLst/>
            <a:gdLst/>
            <a:ahLst/>
            <a:rect l="l" t="t" r="r" b="b"/>
            <a:pathLst>
              <a:path w="21600" h="21600">
                <a:moveTo>
                  <a:pt x="0" y="0"/>
                </a:moveTo>
                <a:lnTo>
                  <a:pt x="21600" y="21600"/>
                </a:lnTo>
              </a:path>
            </a:pathLst>
          </a:custGeom>
          <a:noFill/>
          <a:ln w="25560">
            <a:tailEnd len="med" type="arrow" w="med"/>
          </a:ln>
        </p:spPr>
        <p:style>
          <a:lnRef idx="1">
            <a:schemeClr val="dk1"/>
          </a:lnRef>
          <a:fillRef idx="0">
            <a:schemeClr val="dk1"/>
          </a:fillRef>
          <a:effectRef idx="0">
            <a:schemeClr val="dk1"/>
          </a:effectRef>
          <a:fontRef idx="minor"/>
        </p:style>
      </p:sp>
      <p:sp>
        <p:nvSpPr>
          <p:cNvPr id="678" name="CustomShape 9"/>
          <p:cNvSpPr/>
          <p:nvPr/>
        </p:nvSpPr>
        <p:spPr>
          <a:xfrm>
            <a:off x="2330280" y="1732320"/>
            <a:ext cx="12945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ff0000"/>
                </a:solidFill>
                <a:latin typeface="Calibri"/>
                <a:ea typeface="DejaVu Sans"/>
              </a:rPr>
              <a:t>enzym</a:t>
            </a:r>
            <a:endParaRPr b="0" lang="nl-NL" sz="1800" spc="-1" strike="noStrike">
              <a:latin typeface="Arial"/>
            </a:endParaRPr>
          </a:p>
        </p:txBody>
      </p:sp>
      <p:sp>
        <p:nvSpPr>
          <p:cNvPr id="679" name="CustomShape 10"/>
          <p:cNvSpPr/>
          <p:nvPr/>
        </p:nvSpPr>
        <p:spPr>
          <a:xfrm>
            <a:off x="2362320" y="4287600"/>
            <a:ext cx="837360" cy="360"/>
          </a:xfrm>
          <a:custGeom>
            <a:avLst/>
            <a:gdLst/>
            <a:ahLst/>
            <a:rect l="l" t="t" r="r" b="b"/>
            <a:pathLst>
              <a:path w="21600" h="21600">
                <a:moveTo>
                  <a:pt x="0" y="0"/>
                </a:moveTo>
                <a:lnTo>
                  <a:pt x="21600" y="21600"/>
                </a:lnTo>
              </a:path>
            </a:pathLst>
          </a:custGeom>
          <a:noFill/>
          <a:ln w="25560">
            <a:tailEnd len="med" type="arrow" w="med"/>
          </a:ln>
        </p:spPr>
        <p:style>
          <a:lnRef idx="1">
            <a:schemeClr val="dk1"/>
          </a:lnRef>
          <a:fillRef idx="0">
            <a:schemeClr val="dk1"/>
          </a:fillRef>
          <a:effectRef idx="0">
            <a:schemeClr val="dk1"/>
          </a:effectRef>
          <a:fontRef idx="minor"/>
        </p:style>
      </p:sp>
      <p:sp>
        <p:nvSpPr>
          <p:cNvPr id="680" name="CustomShape 11"/>
          <p:cNvSpPr/>
          <p:nvPr/>
        </p:nvSpPr>
        <p:spPr>
          <a:xfrm>
            <a:off x="2330280" y="3962520"/>
            <a:ext cx="129456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enzym</a:t>
            </a:r>
            <a:endParaRPr b="0" lang="nl-NL"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1" name="Picture 2" descr="05_16EnzymeCatalyticCycle_L.jpg"/>
          <p:cNvPicPr/>
          <p:nvPr/>
        </p:nvPicPr>
        <p:blipFill>
          <a:blip r:embed="rId1"/>
          <a:stretch/>
        </p:blipFill>
        <p:spPr>
          <a:xfrm>
            <a:off x="2286000" y="609480"/>
            <a:ext cx="7619400" cy="5637960"/>
          </a:xfrm>
          <a:prstGeom prst="rect">
            <a:avLst/>
          </a:prstGeom>
          <a:ln w="9360">
            <a:noFill/>
          </a:ln>
        </p:spPr>
      </p:pic>
      <p:sp>
        <p:nvSpPr>
          <p:cNvPr id="682" name="CustomShape 1"/>
          <p:cNvSpPr/>
          <p:nvPr/>
        </p:nvSpPr>
        <p:spPr>
          <a:xfrm>
            <a:off x="2901240" y="1371600"/>
            <a:ext cx="10281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alibri"/>
                <a:ea typeface="DejaVu Sans"/>
              </a:rPr>
              <a:t>1</a:t>
            </a:r>
            <a:r>
              <a:rPr b="0" lang="en-US" sz="1800" spc="-1" strike="noStrike">
                <a:solidFill>
                  <a:srgbClr val="000000"/>
                </a:solidFill>
                <a:latin typeface="Calibri"/>
                <a:ea typeface="DejaVu Sans"/>
              </a:rPr>
              <a:t>- enzym</a:t>
            </a:r>
            <a:endParaRPr b="0" lang="nl-NL" sz="1800" spc="-1" strike="noStrike">
              <a:latin typeface="Arial"/>
            </a:endParaRPr>
          </a:p>
        </p:txBody>
      </p:sp>
      <p:sp>
        <p:nvSpPr>
          <p:cNvPr id="683" name="CustomShape 2"/>
          <p:cNvSpPr/>
          <p:nvPr/>
        </p:nvSpPr>
        <p:spPr>
          <a:xfrm>
            <a:off x="8301960" y="1332000"/>
            <a:ext cx="2023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alibri"/>
                <a:ea typeface="DejaVu Sans"/>
              </a:rPr>
              <a:t>2</a:t>
            </a:r>
            <a:r>
              <a:rPr b="0" lang="en-US" sz="1800" spc="-1" strike="noStrike">
                <a:solidFill>
                  <a:srgbClr val="000000"/>
                </a:solidFill>
                <a:latin typeface="Calibri"/>
                <a:ea typeface="DejaVu Sans"/>
              </a:rPr>
              <a:t>- binding substraat</a:t>
            </a:r>
            <a:endParaRPr b="0" lang="nl-NL" sz="1800" spc="-1" strike="noStrike">
              <a:latin typeface="Arial"/>
            </a:endParaRPr>
          </a:p>
        </p:txBody>
      </p:sp>
      <p:sp>
        <p:nvSpPr>
          <p:cNvPr id="684" name="CustomShape 3"/>
          <p:cNvSpPr/>
          <p:nvPr/>
        </p:nvSpPr>
        <p:spPr>
          <a:xfrm>
            <a:off x="7870320" y="5486400"/>
            <a:ext cx="22550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alibri"/>
                <a:ea typeface="DejaVu Sans"/>
              </a:rPr>
              <a:t>3</a:t>
            </a:r>
            <a:r>
              <a:rPr b="0" lang="en-US" sz="1800" spc="-1" strike="noStrike">
                <a:solidFill>
                  <a:srgbClr val="000000"/>
                </a:solidFill>
                <a:latin typeface="Calibri"/>
                <a:ea typeface="DejaVu Sans"/>
              </a:rPr>
              <a:t>- omzetting substraat</a:t>
            </a:r>
            <a:endParaRPr b="0" lang="nl-NL" sz="1800" spc="-1" strike="noStrike">
              <a:latin typeface="Arial"/>
            </a:endParaRPr>
          </a:p>
        </p:txBody>
      </p:sp>
      <p:sp>
        <p:nvSpPr>
          <p:cNvPr id="685" name="CustomShape 4"/>
          <p:cNvSpPr/>
          <p:nvPr/>
        </p:nvSpPr>
        <p:spPr>
          <a:xfrm>
            <a:off x="1765440" y="852480"/>
            <a:ext cx="243612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66ff"/>
                </a:solidFill>
                <a:latin typeface="Calibri"/>
                <a:ea typeface="DejaVu Sans"/>
              </a:rPr>
              <a:t>Sucrase is een hydrolase</a:t>
            </a:r>
            <a:endParaRPr b="0" lang="nl-NL" sz="1800" spc="-1" strike="noStrike">
              <a:latin typeface="Arial"/>
            </a:endParaRPr>
          </a:p>
        </p:txBody>
      </p:sp>
      <p:sp>
        <p:nvSpPr>
          <p:cNvPr id="686" name="CustomShape 5"/>
          <p:cNvSpPr/>
          <p:nvPr/>
        </p:nvSpPr>
        <p:spPr>
          <a:xfrm>
            <a:off x="1917720" y="5486400"/>
            <a:ext cx="221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alibri"/>
                <a:ea typeface="DejaVu Sans"/>
              </a:rPr>
              <a:t>4</a:t>
            </a:r>
            <a:r>
              <a:rPr b="0" lang="en-US" sz="1800" spc="-1" strike="noStrike">
                <a:solidFill>
                  <a:srgbClr val="000000"/>
                </a:solidFill>
                <a:latin typeface="Calibri"/>
                <a:ea typeface="DejaVu Sans"/>
              </a:rPr>
              <a:t>- loslaten producten </a:t>
            </a:r>
            <a:endParaRPr b="0" lang="nl-NL" sz="1800" spc="-1" strike="noStrike">
              <a:latin typeface="Arial"/>
            </a:endParaRPr>
          </a:p>
        </p:txBody>
      </p:sp>
      <p:sp>
        <p:nvSpPr>
          <p:cNvPr id="687" name="CustomShape 6"/>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688" name="CustomShape 7"/>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19B6DD3-D2A1-4365-BCD0-67B086F4762F}" type="slidenum">
              <a:rPr b="0" lang="en-US" sz="1200" spc="-1" strike="noStrike">
                <a:solidFill>
                  <a:srgbClr val="8b8b8b"/>
                </a:solidFill>
                <a:latin typeface="Calibri"/>
              </a:rPr>
              <a:t>&lt;number&gt;</a:t>
            </a:fld>
            <a:endParaRPr b="0" lang="nl-NL" sz="1200" spc="-1" strike="noStrike">
              <a:latin typeface="Arial"/>
            </a:endParaRPr>
          </a:p>
        </p:txBody>
      </p:sp>
      <p:sp>
        <p:nvSpPr>
          <p:cNvPr id="689" name="CustomShape 8"/>
          <p:cNvSpPr/>
          <p:nvPr/>
        </p:nvSpPr>
        <p:spPr>
          <a:xfrm>
            <a:off x="1818720" y="304920"/>
            <a:ext cx="1133280" cy="394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2000" spc="-1" strike="noStrike">
                <a:solidFill>
                  <a:srgbClr val="000000"/>
                </a:solidFill>
                <a:latin typeface="Calibri"/>
                <a:ea typeface="DejaVu Sans"/>
              </a:rPr>
              <a:t>Enzymen</a:t>
            </a:r>
            <a:endParaRPr b="0" lang="nl-NL" sz="2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CustomShape 1"/>
          <p:cNvSpPr/>
          <p:nvPr/>
        </p:nvSpPr>
        <p:spPr>
          <a:xfrm>
            <a:off x="838080" y="365040"/>
            <a:ext cx="10514880" cy="1324800"/>
          </a:xfrm>
          <a:prstGeom prst="rect">
            <a:avLst/>
          </a:prstGeom>
          <a:noFill/>
          <a:ln>
            <a:noFill/>
          </a:ln>
        </p:spPr>
        <p:style>
          <a:lnRef idx="0"/>
          <a:fillRef idx="0"/>
          <a:effectRef idx="0"/>
          <a:fontRef idx="minor"/>
        </p:style>
      </p:sp>
      <p:sp>
        <p:nvSpPr>
          <p:cNvPr id="691"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Noem 8 functies van eiwitten in het lichaam</a:t>
            </a:r>
            <a:endParaRPr b="0" lang="nl-NL" sz="2800" spc="-1" strike="noStrike">
              <a:latin typeface="Arial"/>
            </a:endParaRPr>
          </a:p>
          <a:p>
            <a:pPr>
              <a:lnSpc>
                <a:spcPct val="90000"/>
              </a:lnSpc>
              <a:spcBef>
                <a:spcPts val="1001"/>
              </a:spcBef>
            </a:pP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Leg uit waarom een eiwit een polymeer is.</a:t>
            </a:r>
            <a:endParaRPr b="0" lang="nl-NL" sz="2800" spc="-1" strike="noStrike">
              <a:latin typeface="Arial"/>
            </a:endParaRPr>
          </a:p>
          <a:p>
            <a:pPr>
              <a:lnSpc>
                <a:spcPct val="90000"/>
              </a:lnSpc>
              <a:spcBef>
                <a:spcPts val="1001"/>
              </a:spcBef>
            </a:pPr>
            <a:endParaRPr b="0" lang="nl-NL" sz="2800" spc="-1" strike="noStrike">
              <a:latin typeface="Arial"/>
            </a:endParaRPr>
          </a:p>
          <a:p>
            <a:pPr>
              <a:lnSpc>
                <a:spcPct val="90000"/>
              </a:lnSpc>
              <a:spcBef>
                <a:spcPts val="1001"/>
              </a:spcBef>
            </a:pPr>
            <a:endParaRPr b="0" lang="nl-NL" sz="2800" spc="-1" strike="noStrike">
              <a:latin typeface="Arial"/>
            </a:endParaRPr>
          </a:p>
        </p:txBody>
      </p:sp>
    </p:spTree>
  </p:cSld>
  <mc:AlternateContent>
    <mc:Choice Requires="p14">
      <p:transition spd="slow" p14:dur="2000"/>
    </mc:Choice>
    <mc:Fallback>
      <p:transition spd="slow"/>
    </mc:Fallback>
  </mc:AlternateContent>
  <p:timing>
    <p:tnLst>
      <p:par>
        <p:cTn id="213" dur="indefinite" restart="never" nodeType="tmRoot">
          <p:childTnLst>
            <p:seq>
              <p:cTn id="214" dur="indefinite" nodeType="mainSeq">
                <p:childTnLst>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691">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1697400" y="209160"/>
            <a:ext cx="3708720" cy="487332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1" lang="nl-NL" sz="2000" spc="-1" strike="noStrike">
                <a:solidFill>
                  <a:srgbClr val="0066ff"/>
                </a:solidFill>
                <a:latin typeface="Calibri"/>
                <a:ea typeface="Times New Roman"/>
              </a:rPr>
              <a:t>Aminozuren</a:t>
            </a:r>
            <a:endParaRPr b="0" lang="nl-NL" sz="2000" spc="-1" strike="noStrike">
              <a:latin typeface="Arial"/>
            </a:endParaRPr>
          </a:p>
          <a:p>
            <a:pPr>
              <a:lnSpc>
                <a:spcPct val="100000"/>
              </a:lnSpc>
            </a:pPr>
            <a:endParaRPr b="0" lang="nl-NL" sz="2000" spc="-1" strike="noStrike">
              <a:latin typeface="Arial"/>
            </a:endParaRPr>
          </a:p>
          <a:p>
            <a:pPr>
              <a:lnSpc>
                <a:spcPct val="100000"/>
              </a:lnSpc>
            </a:pPr>
            <a:r>
              <a:rPr b="0" lang="nl-NL" sz="1800" spc="-1" strike="noStrike">
                <a:solidFill>
                  <a:srgbClr val="0066ff"/>
                </a:solidFill>
                <a:latin typeface="Calibri"/>
                <a:ea typeface="Times New Roman"/>
              </a:rPr>
              <a:t>Zijn de basiseenheden (=monomeren)</a:t>
            </a:r>
            <a:endParaRPr b="0" lang="nl-NL" sz="1800" spc="-1" strike="noStrike">
              <a:latin typeface="Arial"/>
            </a:endParaRPr>
          </a:p>
          <a:p>
            <a:pPr>
              <a:lnSpc>
                <a:spcPct val="100000"/>
              </a:lnSpc>
            </a:pPr>
            <a:r>
              <a:rPr b="0" lang="nl-NL" sz="1800" spc="-1" strike="noStrike">
                <a:solidFill>
                  <a:srgbClr val="0066ff"/>
                </a:solidFill>
                <a:latin typeface="Calibri"/>
                <a:ea typeface="Times New Roman"/>
              </a:rPr>
              <a:t>van een polypeptide (=polymeer)</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u="sng">
                <a:solidFill>
                  <a:srgbClr val="0066ff"/>
                </a:solidFill>
                <a:uFillTx/>
                <a:latin typeface="Calibri"/>
                <a:ea typeface="Times New Roman"/>
              </a:rPr>
              <a:t>Chemische opbouw:</a:t>
            </a:r>
            <a:endParaRPr b="0" lang="nl-NL" sz="1800" spc="-1" strike="noStrike">
              <a:latin typeface="Arial"/>
            </a:endParaRPr>
          </a:p>
          <a:p>
            <a:pPr>
              <a:lnSpc>
                <a:spcPct val="114000"/>
              </a:lnSpc>
              <a:spcAft>
                <a:spcPts val="601"/>
              </a:spcAft>
            </a:pPr>
            <a:endParaRPr b="0" lang="nl-NL" sz="1800" spc="-1" strike="noStrike">
              <a:latin typeface="Arial"/>
            </a:endParaRPr>
          </a:p>
          <a:p>
            <a:pPr marL="216000" indent="-215640">
              <a:lnSpc>
                <a:spcPct val="114000"/>
              </a:lnSpc>
              <a:spcAft>
                <a:spcPts val="601"/>
              </a:spcAft>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Amino groep (-NH</a:t>
            </a:r>
            <a:r>
              <a:rPr b="0" lang="nl-NL" sz="1800" spc="-1" strike="noStrike" baseline="-25000">
                <a:solidFill>
                  <a:srgbClr val="000000"/>
                </a:solidFill>
                <a:latin typeface="Calibri"/>
                <a:ea typeface="Times New Roman"/>
              </a:rPr>
              <a:t>2</a:t>
            </a:r>
            <a:r>
              <a:rPr b="0" lang="nl-NL" sz="1800" spc="-1" strike="noStrike">
                <a:solidFill>
                  <a:srgbClr val="000000"/>
                </a:solidFill>
                <a:latin typeface="Calibri"/>
                <a:ea typeface="Times New Roman"/>
              </a:rPr>
              <a:t>)</a:t>
            </a:r>
            <a:endParaRPr b="0" lang="nl-NL" sz="1800" spc="-1" strike="noStrike">
              <a:latin typeface="Arial"/>
            </a:endParaRPr>
          </a:p>
          <a:p>
            <a:pPr marL="216000" indent="-215640">
              <a:lnSpc>
                <a:spcPct val="114000"/>
              </a:lnSpc>
              <a:spcAft>
                <a:spcPts val="601"/>
              </a:spcAft>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Carboxyl groep (-COOH)</a:t>
            </a:r>
            <a:endParaRPr b="0" lang="nl-NL" sz="1800" spc="-1" strike="noStrike">
              <a:latin typeface="Arial"/>
            </a:endParaRPr>
          </a:p>
          <a:p>
            <a:pPr marL="216000" indent="-215640">
              <a:lnSpc>
                <a:spcPct val="114000"/>
              </a:lnSpc>
              <a:spcAft>
                <a:spcPts val="601"/>
              </a:spcAft>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R-groep: zijketen: 20 verschillende:</a:t>
            </a:r>
            <a:endParaRPr b="0" lang="nl-NL" sz="1800" spc="-1" strike="noStrike">
              <a:latin typeface="Arial"/>
            </a:endParaRPr>
          </a:p>
          <a:p>
            <a:pPr>
              <a:lnSpc>
                <a:spcPct val="114000"/>
              </a:lnSpc>
              <a:spcAft>
                <a:spcPts val="601"/>
              </a:spcAf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9: Niet polair</a:t>
            </a:r>
            <a:endParaRPr b="0" lang="nl-NL" sz="1800" spc="-1" strike="noStrike">
              <a:latin typeface="Arial"/>
            </a:endParaRPr>
          </a:p>
          <a:p>
            <a:pPr>
              <a:lnSpc>
                <a:spcPct val="114000"/>
              </a:lnSpc>
              <a:spcAft>
                <a:spcPts val="601"/>
              </a:spcAf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6: Polair</a:t>
            </a:r>
            <a:endParaRPr b="0" lang="nl-NL" sz="1800" spc="-1" strike="noStrike">
              <a:latin typeface="Arial"/>
            </a:endParaRPr>
          </a:p>
          <a:p>
            <a:pPr>
              <a:lnSpc>
                <a:spcPct val="114000"/>
              </a:lnSpc>
              <a:spcAft>
                <a:spcPts val="601"/>
              </a:spcAf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5: Geladen (+ of –)</a:t>
            </a:r>
            <a:endParaRPr b="0" lang="nl-NL" sz="1800" spc="-1" strike="noStrike">
              <a:latin typeface="Arial"/>
            </a:endParaRPr>
          </a:p>
          <a:p>
            <a:pPr>
              <a:lnSpc>
                <a:spcPct val="114000"/>
              </a:lnSpc>
            </a:pPr>
            <a:endParaRPr b="0" lang="nl-NL" sz="1800" spc="-1" strike="noStrike">
              <a:latin typeface="Arial"/>
            </a:endParaRPr>
          </a:p>
        </p:txBody>
      </p:sp>
      <p:pic>
        <p:nvPicPr>
          <p:cNvPr id="693" name="Picture 3" descr="05_UN78AminoAcidFormula_L.jpg"/>
          <p:cNvPicPr/>
          <p:nvPr/>
        </p:nvPicPr>
        <p:blipFill>
          <a:blip r:embed="rId1"/>
          <a:stretch/>
        </p:blipFill>
        <p:spPr>
          <a:xfrm>
            <a:off x="6934320" y="585720"/>
            <a:ext cx="3504600" cy="3071160"/>
          </a:xfrm>
          <a:prstGeom prst="rect">
            <a:avLst/>
          </a:prstGeom>
          <a:ln w="9360">
            <a:noFill/>
          </a:ln>
        </p:spPr>
      </p:pic>
      <p:grpSp>
        <p:nvGrpSpPr>
          <p:cNvPr id="694" name="Group 2"/>
          <p:cNvGrpSpPr/>
          <p:nvPr/>
        </p:nvGrpSpPr>
        <p:grpSpPr>
          <a:xfrm>
            <a:off x="6934320" y="3733920"/>
            <a:ext cx="3580560" cy="3123360"/>
            <a:chOff x="6934320" y="3733920"/>
            <a:chExt cx="3580560" cy="3123360"/>
          </a:xfrm>
        </p:grpSpPr>
        <p:sp>
          <p:nvSpPr>
            <p:cNvPr id="695" name="CustomShape 3"/>
            <p:cNvSpPr/>
            <p:nvPr/>
          </p:nvSpPr>
          <p:spPr>
            <a:xfrm>
              <a:off x="6934320" y="3733920"/>
              <a:ext cx="3580560" cy="3123360"/>
            </a:xfrm>
            <a:prstGeom prst="rect">
              <a:avLst/>
            </a:prstGeom>
            <a:solidFill>
              <a:srgbClr val="9999ff"/>
            </a:solidFill>
            <a:ln w="9360">
              <a:solidFill>
                <a:schemeClr val="tx1"/>
              </a:solidFill>
              <a:miter/>
            </a:ln>
          </p:spPr>
          <p:style>
            <a:lnRef idx="0"/>
            <a:fillRef idx="0"/>
            <a:effectRef idx="0"/>
            <a:fontRef idx="minor"/>
          </p:style>
        </p:sp>
        <p:sp>
          <p:nvSpPr>
            <p:cNvPr id="696" name="CustomShape 4"/>
            <p:cNvSpPr/>
            <p:nvPr/>
          </p:nvSpPr>
          <p:spPr>
            <a:xfrm>
              <a:off x="7162920" y="5334120"/>
              <a:ext cx="761400" cy="913680"/>
            </a:xfrm>
            <a:prstGeom prst="rect">
              <a:avLst/>
            </a:prstGeom>
            <a:solidFill>
              <a:srgbClr val="ff7c80"/>
            </a:solidFill>
            <a:ln w="9360">
              <a:noFill/>
            </a:ln>
          </p:spPr>
          <p:style>
            <a:lnRef idx="0"/>
            <a:fillRef idx="0"/>
            <a:effectRef idx="0"/>
            <a:fontRef idx="minor"/>
          </p:style>
        </p:sp>
        <p:sp>
          <p:nvSpPr>
            <p:cNvPr id="697" name="CustomShape 5"/>
            <p:cNvSpPr/>
            <p:nvPr/>
          </p:nvSpPr>
          <p:spPr>
            <a:xfrm>
              <a:off x="8305920" y="3809880"/>
              <a:ext cx="608760" cy="456480"/>
            </a:xfrm>
            <a:prstGeom prst="rect">
              <a:avLst/>
            </a:prstGeom>
            <a:solidFill>
              <a:schemeClr val="bg1"/>
            </a:solidFill>
            <a:ln w="9360">
              <a:noFill/>
            </a:ln>
          </p:spPr>
          <p:style>
            <a:lnRef idx="0"/>
            <a:fillRef idx="0"/>
            <a:effectRef idx="0"/>
            <a:fontRef idx="minor"/>
          </p:style>
        </p:sp>
        <p:sp>
          <p:nvSpPr>
            <p:cNvPr id="698" name="CustomShape 6"/>
            <p:cNvSpPr/>
            <p:nvPr/>
          </p:nvSpPr>
          <p:spPr>
            <a:xfrm>
              <a:off x="9677520" y="5334120"/>
              <a:ext cx="761400" cy="1065960"/>
            </a:xfrm>
            <a:prstGeom prst="rect">
              <a:avLst/>
            </a:prstGeom>
            <a:solidFill>
              <a:srgbClr val="ffff99"/>
            </a:solidFill>
            <a:ln w="9360">
              <a:noFill/>
            </a:ln>
          </p:spPr>
          <p:style>
            <a:lnRef idx="0"/>
            <a:fillRef idx="0"/>
            <a:effectRef idx="0"/>
            <a:fontRef idx="minor"/>
          </p:style>
        </p:sp>
        <p:pic>
          <p:nvPicPr>
            <p:cNvPr id="699" name="Picture 4" descr="tetrahedron2"/>
            <p:cNvPicPr/>
            <p:nvPr/>
          </p:nvPicPr>
          <p:blipFill>
            <a:blip r:embed="rId2"/>
            <a:stretch/>
          </p:blipFill>
          <p:spPr>
            <a:xfrm>
              <a:off x="7315200" y="3886200"/>
              <a:ext cx="2851920" cy="2971080"/>
            </a:xfrm>
            <a:prstGeom prst="rect">
              <a:avLst/>
            </a:prstGeom>
            <a:ln>
              <a:noFill/>
            </a:ln>
          </p:spPr>
        </p:pic>
        <p:sp>
          <p:nvSpPr>
            <p:cNvPr id="700" name="CustomShape 7"/>
            <p:cNvSpPr/>
            <p:nvPr/>
          </p:nvSpPr>
          <p:spPr>
            <a:xfrm>
              <a:off x="9715680" y="5705640"/>
              <a:ext cx="145080" cy="264960"/>
            </a:xfrm>
            <a:prstGeom prst="rect">
              <a:avLst/>
            </a:prstGeom>
            <a:solidFill>
              <a:schemeClr val="bg1"/>
            </a:solidFill>
            <a:ln w="9360">
              <a:solidFill>
                <a:srgbClr val="ffff99"/>
              </a:solidFill>
              <a:miter/>
            </a:ln>
          </p:spPr>
          <p:style>
            <a:lnRef idx="0"/>
            <a:fillRef idx="0"/>
            <a:effectRef idx="0"/>
            <a:fontRef idx="minor"/>
          </p:style>
          <p:txBody>
            <a:bodyPr wrap="none" lIns="18000" rIns="18000" tIns="10800" bIns="10800">
              <a:spAutoFit/>
            </a:bodyPr>
            <a:p>
              <a:pPr>
                <a:lnSpc>
                  <a:spcPct val="100000"/>
                </a:lnSpc>
              </a:pPr>
              <a:r>
                <a:rPr b="0" lang="nl-NL" sz="1600" spc="-1" strike="noStrike">
                  <a:solidFill>
                    <a:srgbClr val="000000"/>
                  </a:solidFill>
                  <a:latin typeface="Calibri"/>
                  <a:ea typeface="DejaVu Sans"/>
                </a:rPr>
                <a:t>C</a:t>
              </a:r>
              <a:endParaRPr b="0" lang="nl-NL" sz="1600" spc="-1" strike="noStrike">
                <a:latin typeface="Arial"/>
              </a:endParaRPr>
            </a:p>
          </p:txBody>
        </p:sp>
        <p:sp>
          <p:nvSpPr>
            <p:cNvPr id="701" name="CustomShape 8"/>
            <p:cNvSpPr/>
            <p:nvPr/>
          </p:nvSpPr>
          <p:spPr>
            <a:xfrm>
              <a:off x="10027440" y="5429160"/>
              <a:ext cx="171000" cy="264960"/>
            </a:xfrm>
            <a:prstGeom prst="rect">
              <a:avLst/>
            </a:prstGeom>
            <a:solidFill>
              <a:srgbClr val="ffff99"/>
            </a:solidFill>
            <a:ln w="9360">
              <a:noFill/>
            </a:ln>
          </p:spPr>
          <p:style>
            <a:lnRef idx="0"/>
            <a:fillRef idx="0"/>
            <a:effectRef idx="0"/>
            <a:fontRef idx="minor"/>
          </p:style>
          <p:txBody>
            <a:bodyPr wrap="none" lIns="18000" rIns="18000" tIns="10800" bIns="10800">
              <a:spAutoFit/>
            </a:bodyPr>
            <a:p>
              <a:pPr>
                <a:lnSpc>
                  <a:spcPct val="100000"/>
                </a:lnSpc>
              </a:pPr>
              <a:r>
                <a:rPr b="0" lang="nl-NL" sz="1600" spc="-1" strike="noStrike">
                  <a:solidFill>
                    <a:srgbClr val="000000"/>
                  </a:solidFill>
                  <a:latin typeface="Calibri"/>
                  <a:ea typeface="DejaVu Sans"/>
                </a:rPr>
                <a:t>O</a:t>
              </a:r>
              <a:endParaRPr b="0" lang="nl-NL" sz="1600" spc="-1" strike="noStrike">
                <a:latin typeface="Arial"/>
              </a:endParaRPr>
            </a:p>
          </p:txBody>
        </p:sp>
        <p:sp>
          <p:nvSpPr>
            <p:cNvPr id="702" name="CustomShape 9"/>
            <p:cNvSpPr/>
            <p:nvPr/>
          </p:nvSpPr>
          <p:spPr>
            <a:xfrm>
              <a:off x="10034640" y="6000840"/>
              <a:ext cx="297360" cy="264960"/>
            </a:xfrm>
            <a:prstGeom prst="rect">
              <a:avLst/>
            </a:prstGeom>
            <a:solidFill>
              <a:srgbClr val="ffff99"/>
            </a:solidFill>
            <a:ln w="9360">
              <a:noFill/>
            </a:ln>
          </p:spPr>
          <p:style>
            <a:lnRef idx="0"/>
            <a:fillRef idx="0"/>
            <a:effectRef idx="0"/>
            <a:fontRef idx="minor"/>
          </p:style>
          <p:txBody>
            <a:bodyPr wrap="none" lIns="18000" rIns="18000" tIns="10800" bIns="10800">
              <a:spAutoFit/>
            </a:bodyPr>
            <a:p>
              <a:pPr>
                <a:lnSpc>
                  <a:spcPct val="100000"/>
                </a:lnSpc>
              </a:pPr>
              <a:r>
                <a:rPr b="0" lang="nl-NL" sz="1600" spc="-1" strike="noStrike">
                  <a:solidFill>
                    <a:srgbClr val="000000"/>
                  </a:solidFill>
                  <a:latin typeface="Calibri"/>
                  <a:ea typeface="DejaVu Sans"/>
                </a:rPr>
                <a:t>OH</a:t>
              </a:r>
              <a:endParaRPr b="0" lang="nl-NL" sz="1600" spc="-1" strike="noStrike">
                <a:latin typeface="Arial"/>
              </a:endParaRPr>
            </a:p>
          </p:txBody>
        </p:sp>
        <p:sp>
          <p:nvSpPr>
            <p:cNvPr id="703" name="Line 10"/>
            <p:cNvSpPr/>
            <p:nvPr/>
          </p:nvSpPr>
          <p:spPr>
            <a:xfrm flipV="1">
              <a:off x="9877320" y="5600520"/>
              <a:ext cx="152280" cy="152280"/>
            </a:xfrm>
            <a:prstGeom prst="line">
              <a:avLst/>
            </a:prstGeom>
            <a:ln w="25560">
              <a:solidFill>
                <a:schemeClr val="tx1"/>
              </a:solidFill>
              <a:round/>
            </a:ln>
          </p:spPr>
          <p:style>
            <a:lnRef idx="0"/>
            <a:fillRef idx="0"/>
            <a:effectRef idx="0"/>
            <a:fontRef idx="minor"/>
          </p:style>
        </p:sp>
        <p:sp>
          <p:nvSpPr>
            <p:cNvPr id="704" name="Line 11"/>
            <p:cNvSpPr/>
            <p:nvPr/>
          </p:nvSpPr>
          <p:spPr>
            <a:xfrm flipV="1">
              <a:off x="9924840" y="5648040"/>
              <a:ext cx="152280" cy="152640"/>
            </a:xfrm>
            <a:prstGeom prst="line">
              <a:avLst/>
            </a:prstGeom>
            <a:ln w="25560">
              <a:solidFill>
                <a:schemeClr val="tx1"/>
              </a:solidFill>
              <a:round/>
            </a:ln>
          </p:spPr>
          <p:style>
            <a:lnRef idx="0"/>
            <a:fillRef idx="0"/>
            <a:effectRef idx="0"/>
            <a:fontRef idx="minor"/>
          </p:style>
        </p:sp>
        <p:sp>
          <p:nvSpPr>
            <p:cNvPr id="705" name="Line 12"/>
            <p:cNvSpPr/>
            <p:nvPr/>
          </p:nvSpPr>
          <p:spPr>
            <a:xfrm>
              <a:off x="9886680" y="5924520"/>
              <a:ext cx="152640" cy="152280"/>
            </a:xfrm>
            <a:prstGeom prst="line">
              <a:avLst/>
            </a:prstGeom>
            <a:ln w="25560">
              <a:solidFill>
                <a:schemeClr val="tx1"/>
              </a:solidFill>
              <a:round/>
            </a:ln>
          </p:spPr>
          <p:style>
            <a:lnRef idx="0"/>
            <a:fillRef idx="0"/>
            <a:effectRef idx="0"/>
            <a:fontRef idx="minor"/>
          </p:style>
        </p:sp>
        <p:sp>
          <p:nvSpPr>
            <p:cNvPr id="706" name="CustomShape 13"/>
            <p:cNvSpPr/>
            <p:nvPr/>
          </p:nvSpPr>
          <p:spPr>
            <a:xfrm>
              <a:off x="8541720" y="3876840"/>
              <a:ext cx="146520" cy="264960"/>
            </a:xfrm>
            <a:prstGeom prst="rect">
              <a:avLst/>
            </a:prstGeom>
            <a:solidFill>
              <a:schemeClr val="bg1"/>
            </a:solidFill>
            <a:ln w="9360">
              <a:noFill/>
            </a:ln>
          </p:spPr>
          <p:style>
            <a:lnRef idx="0"/>
            <a:fillRef idx="0"/>
            <a:effectRef idx="0"/>
            <a:fontRef idx="minor"/>
          </p:style>
          <p:txBody>
            <a:bodyPr wrap="none" lIns="18000" rIns="18000" tIns="10800" bIns="10800">
              <a:spAutoFit/>
            </a:bodyPr>
            <a:p>
              <a:pPr>
                <a:lnSpc>
                  <a:spcPct val="100000"/>
                </a:lnSpc>
              </a:pPr>
              <a:r>
                <a:rPr b="0" lang="nl-NL" sz="1600" spc="-1" strike="noStrike">
                  <a:solidFill>
                    <a:srgbClr val="000000"/>
                  </a:solidFill>
                  <a:latin typeface="Calibri"/>
                  <a:ea typeface="DejaVu Sans"/>
                </a:rPr>
                <a:t>R</a:t>
              </a:r>
              <a:endParaRPr b="0" lang="nl-NL" sz="1600" spc="-1" strike="noStrike">
                <a:latin typeface="Arial"/>
              </a:endParaRPr>
            </a:p>
          </p:txBody>
        </p:sp>
        <p:sp>
          <p:nvSpPr>
            <p:cNvPr id="707" name="CustomShape 14"/>
            <p:cNvSpPr/>
            <p:nvPr/>
          </p:nvSpPr>
          <p:spPr>
            <a:xfrm>
              <a:off x="7649280" y="5667480"/>
              <a:ext cx="167760" cy="264960"/>
            </a:xfrm>
            <a:prstGeom prst="rect">
              <a:avLst/>
            </a:prstGeom>
            <a:solidFill>
              <a:srgbClr val="ff7c80"/>
            </a:solidFill>
            <a:ln w="9360">
              <a:noFill/>
            </a:ln>
          </p:spPr>
          <p:style>
            <a:lnRef idx="0"/>
            <a:fillRef idx="0"/>
            <a:effectRef idx="0"/>
            <a:fontRef idx="minor"/>
          </p:style>
          <p:txBody>
            <a:bodyPr wrap="none" lIns="18000" rIns="18000" tIns="10800" bIns="10800">
              <a:spAutoFit/>
            </a:bodyPr>
            <a:p>
              <a:pPr>
                <a:lnSpc>
                  <a:spcPct val="100000"/>
                </a:lnSpc>
              </a:pPr>
              <a:r>
                <a:rPr b="0" lang="nl-NL" sz="1600" spc="-1" strike="noStrike">
                  <a:solidFill>
                    <a:srgbClr val="000000"/>
                  </a:solidFill>
                  <a:latin typeface="Calibri"/>
                  <a:ea typeface="DejaVu Sans"/>
                </a:rPr>
                <a:t>N</a:t>
              </a:r>
              <a:endParaRPr b="0" lang="nl-NL" sz="1600" spc="-1" strike="noStrike">
                <a:latin typeface="Arial"/>
              </a:endParaRPr>
            </a:p>
          </p:txBody>
        </p:sp>
        <p:sp>
          <p:nvSpPr>
            <p:cNvPr id="708" name="Line 15"/>
            <p:cNvSpPr/>
            <p:nvPr/>
          </p:nvSpPr>
          <p:spPr>
            <a:xfrm>
              <a:off x="7486560" y="5553000"/>
              <a:ext cx="152280" cy="152280"/>
            </a:xfrm>
            <a:prstGeom prst="line">
              <a:avLst/>
            </a:prstGeom>
            <a:ln w="25560">
              <a:solidFill>
                <a:schemeClr val="tx1"/>
              </a:solidFill>
              <a:round/>
            </a:ln>
          </p:spPr>
          <p:style>
            <a:lnRef idx="0"/>
            <a:fillRef idx="0"/>
            <a:effectRef idx="0"/>
            <a:fontRef idx="minor"/>
          </p:style>
        </p:sp>
        <p:sp>
          <p:nvSpPr>
            <p:cNvPr id="709" name="Line 16"/>
            <p:cNvSpPr/>
            <p:nvPr/>
          </p:nvSpPr>
          <p:spPr>
            <a:xfrm flipV="1">
              <a:off x="7486560" y="5886360"/>
              <a:ext cx="152280" cy="152280"/>
            </a:xfrm>
            <a:prstGeom prst="line">
              <a:avLst/>
            </a:prstGeom>
            <a:ln w="25560">
              <a:solidFill>
                <a:schemeClr val="tx1"/>
              </a:solidFill>
              <a:round/>
            </a:ln>
          </p:spPr>
          <p:style>
            <a:lnRef idx="0"/>
            <a:fillRef idx="0"/>
            <a:effectRef idx="0"/>
            <a:fontRef idx="minor"/>
          </p:style>
        </p:sp>
        <p:sp>
          <p:nvSpPr>
            <p:cNvPr id="710" name="CustomShape 17"/>
            <p:cNvSpPr/>
            <p:nvPr/>
          </p:nvSpPr>
          <p:spPr>
            <a:xfrm>
              <a:off x="7239600" y="5410080"/>
              <a:ext cx="163080" cy="264960"/>
            </a:xfrm>
            <a:prstGeom prst="rect">
              <a:avLst/>
            </a:prstGeom>
            <a:solidFill>
              <a:srgbClr val="ff7c80">
                <a:alpha val="80000"/>
              </a:srgbClr>
            </a:solidFill>
            <a:ln w="9360">
              <a:noFill/>
            </a:ln>
          </p:spPr>
          <p:style>
            <a:lnRef idx="0"/>
            <a:fillRef idx="0"/>
            <a:effectRef idx="0"/>
            <a:fontRef idx="minor"/>
          </p:style>
          <p:txBody>
            <a:bodyPr wrap="none" lIns="18000" rIns="18000" tIns="10800" bIns="10800">
              <a:spAutoFit/>
            </a:bodyPr>
            <a:p>
              <a:pPr>
                <a:lnSpc>
                  <a:spcPct val="100000"/>
                </a:lnSpc>
              </a:pPr>
              <a:r>
                <a:rPr b="0" lang="nl-NL" sz="1600" spc="-1" strike="noStrike">
                  <a:solidFill>
                    <a:srgbClr val="000000"/>
                  </a:solidFill>
                  <a:latin typeface="Calibri"/>
                  <a:ea typeface="DejaVu Sans"/>
                </a:rPr>
                <a:t>H</a:t>
              </a:r>
              <a:endParaRPr b="0" lang="nl-NL" sz="1600" spc="-1" strike="noStrike">
                <a:latin typeface="Arial"/>
              </a:endParaRPr>
            </a:p>
          </p:txBody>
        </p:sp>
        <p:sp>
          <p:nvSpPr>
            <p:cNvPr id="711" name="CustomShape 18"/>
            <p:cNvSpPr/>
            <p:nvPr/>
          </p:nvSpPr>
          <p:spPr>
            <a:xfrm>
              <a:off x="7315920" y="5867280"/>
              <a:ext cx="163080" cy="264960"/>
            </a:xfrm>
            <a:prstGeom prst="rect">
              <a:avLst/>
            </a:prstGeom>
            <a:solidFill>
              <a:srgbClr val="ff7c80"/>
            </a:solidFill>
            <a:ln w="9360">
              <a:noFill/>
            </a:ln>
          </p:spPr>
          <p:style>
            <a:lnRef idx="0"/>
            <a:fillRef idx="0"/>
            <a:effectRef idx="0"/>
            <a:fontRef idx="minor"/>
          </p:style>
          <p:txBody>
            <a:bodyPr wrap="none" lIns="18000" rIns="18000" tIns="10800" bIns="10800">
              <a:spAutoFit/>
            </a:bodyPr>
            <a:p>
              <a:pPr>
                <a:lnSpc>
                  <a:spcPct val="100000"/>
                </a:lnSpc>
              </a:pPr>
              <a:r>
                <a:rPr b="0" lang="nl-NL" sz="1600" spc="-1" strike="noStrike">
                  <a:solidFill>
                    <a:srgbClr val="000000"/>
                  </a:solidFill>
                  <a:latin typeface="Calibri"/>
                  <a:ea typeface="DejaVu Sans"/>
                </a:rPr>
                <a:t>H</a:t>
              </a:r>
              <a:endParaRPr b="0" lang="nl-NL" sz="1600" spc="-1" strike="noStrike">
                <a:latin typeface="Arial"/>
              </a:endParaRPr>
            </a:p>
          </p:txBody>
        </p:sp>
        <p:sp>
          <p:nvSpPr>
            <p:cNvPr id="712" name="CustomShape 19"/>
            <p:cNvSpPr/>
            <p:nvPr/>
          </p:nvSpPr>
          <p:spPr>
            <a:xfrm>
              <a:off x="8125560" y="6458040"/>
              <a:ext cx="163080" cy="264960"/>
            </a:xfrm>
            <a:prstGeom prst="rect">
              <a:avLst/>
            </a:prstGeom>
            <a:solidFill>
              <a:srgbClr val="9999ff"/>
            </a:solidFill>
            <a:ln w="9360">
              <a:noFill/>
            </a:ln>
          </p:spPr>
          <p:style>
            <a:lnRef idx="0"/>
            <a:fillRef idx="0"/>
            <a:effectRef idx="0"/>
            <a:fontRef idx="minor"/>
          </p:style>
          <p:txBody>
            <a:bodyPr wrap="none" lIns="18000" rIns="18000" tIns="10800" bIns="10800">
              <a:spAutoFit/>
            </a:bodyPr>
            <a:p>
              <a:pPr>
                <a:lnSpc>
                  <a:spcPct val="100000"/>
                </a:lnSpc>
              </a:pPr>
              <a:r>
                <a:rPr b="0" lang="nl-NL" sz="1600" spc="-1" strike="noStrike">
                  <a:solidFill>
                    <a:srgbClr val="000000"/>
                  </a:solidFill>
                  <a:latin typeface="Calibri"/>
                  <a:ea typeface="DejaVu Sans"/>
                </a:rPr>
                <a:t>H</a:t>
              </a:r>
              <a:endParaRPr b="0" lang="nl-NL" sz="1600" spc="-1" strike="noStrike">
                <a:latin typeface="Arial"/>
              </a:endParaRPr>
            </a:p>
          </p:txBody>
        </p:sp>
        <p:sp>
          <p:nvSpPr>
            <p:cNvPr id="713" name="CustomShape 20"/>
            <p:cNvSpPr/>
            <p:nvPr/>
          </p:nvSpPr>
          <p:spPr>
            <a:xfrm>
              <a:off x="8543880" y="5295960"/>
              <a:ext cx="145080" cy="264960"/>
            </a:xfrm>
            <a:prstGeom prst="rect">
              <a:avLst/>
            </a:prstGeom>
            <a:solidFill>
              <a:schemeClr val="bg1"/>
            </a:solidFill>
            <a:ln w="9360">
              <a:noFill/>
            </a:ln>
          </p:spPr>
          <p:style>
            <a:lnRef idx="0"/>
            <a:fillRef idx="0"/>
            <a:effectRef idx="0"/>
            <a:fontRef idx="minor"/>
          </p:style>
          <p:txBody>
            <a:bodyPr wrap="none" lIns="18000" rIns="18000" tIns="10800" bIns="10800">
              <a:spAutoFit/>
            </a:bodyPr>
            <a:p>
              <a:pPr>
                <a:lnSpc>
                  <a:spcPct val="100000"/>
                </a:lnSpc>
              </a:pPr>
              <a:r>
                <a:rPr b="0" lang="nl-NL" sz="1600" spc="-1" strike="noStrike">
                  <a:solidFill>
                    <a:srgbClr val="ff0066"/>
                  </a:solidFill>
                  <a:latin typeface="Calibri"/>
                  <a:ea typeface="DejaVu Sans"/>
                </a:rPr>
                <a:t>C</a:t>
              </a:r>
              <a:endParaRPr b="0" lang="nl-NL" sz="1600" spc="-1" strike="noStrike">
                <a:latin typeface="Arial"/>
              </a:endParaRPr>
            </a:p>
          </p:txBody>
        </p:sp>
      </p:grpSp>
      <p:sp>
        <p:nvSpPr>
          <p:cNvPr id="714" name="CustomShape 21"/>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715" name="CustomShape 22"/>
          <p:cNvSpPr/>
          <p:nvPr/>
        </p:nvSpPr>
        <p:spPr>
          <a:xfrm>
            <a:off x="1707120" y="4901400"/>
            <a:ext cx="4572720" cy="118764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Asymmetrische koolstof atoom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α koolstof</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Alle aminozuren L-vorm (dus niet in de D-vorm)</a:t>
            </a:r>
            <a:endParaRPr b="0" lang="nl-NL" sz="1800" spc="-1" strike="noStrike">
              <a:latin typeface="Arial"/>
            </a:endParaRPr>
          </a:p>
        </p:txBody>
      </p:sp>
      <p:sp>
        <p:nvSpPr>
          <p:cNvPr id="716" name="CustomShape 23"/>
          <p:cNvSpPr/>
          <p:nvPr/>
        </p:nvSpPr>
        <p:spPr>
          <a:xfrm>
            <a:off x="3923280" y="3486240"/>
            <a:ext cx="2026800" cy="1180440"/>
          </a:xfrm>
          <a:prstGeom prst="rect">
            <a:avLst/>
          </a:prstGeom>
          <a:noFill/>
          <a:ln w="9360">
            <a:noFill/>
          </a:ln>
        </p:spPr>
        <p:style>
          <a:lnRef idx="0"/>
          <a:fillRef idx="0"/>
          <a:effectRef idx="0"/>
          <a:fontRef idx="minor"/>
        </p:style>
        <p:txBody>
          <a:bodyPr wrap="none" lIns="90000" rIns="90000" tIns="45000" bIns="45000" anchor="ctr">
            <a:spAutoFit/>
          </a:bodyPr>
          <a:p>
            <a:pPr>
              <a:lnSpc>
                <a:spcPct val="114000"/>
              </a:lnSpc>
              <a:spcAft>
                <a:spcPts val="601"/>
              </a:spcAf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hydrofoob</a:t>
            </a:r>
            <a:endParaRPr b="0" lang="nl-NL" sz="1800" spc="-1" strike="noStrike">
              <a:latin typeface="Arial"/>
            </a:endParaRPr>
          </a:p>
          <a:p>
            <a:pPr>
              <a:lnSpc>
                <a:spcPct val="114000"/>
              </a:lnSpc>
              <a:spcAft>
                <a:spcPts val="601"/>
              </a:spcAf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hydrofiel</a:t>
            </a:r>
            <a:endParaRPr b="0" lang="nl-NL" sz="1800" spc="-1" strike="noStrike">
              <a:latin typeface="Arial"/>
            </a:endParaRPr>
          </a:p>
          <a:p>
            <a:pPr>
              <a:lnSpc>
                <a:spcPct val="114000"/>
              </a:lnSpc>
              <a:spcAft>
                <a:spcPts val="601"/>
              </a:spcAf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hydrofiel</a:t>
            </a:r>
            <a:endParaRPr b="0" lang="nl-NL" sz="1800" spc="-1" strike="noStrike">
              <a:latin typeface="Arial"/>
            </a:endParaRPr>
          </a:p>
        </p:txBody>
      </p:sp>
      <p:sp>
        <p:nvSpPr>
          <p:cNvPr id="717" name="CustomShape 2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184D2BF-AB4E-4AA8-95D8-253880E56ACA}" type="slidenum">
              <a:rPr b="0" lang="en-US" sz="1200" spc="-1" strike="noStrike">
                <a:solidFill>
                  <a:srgbClr val="8b8b8b"/>
                </a:solidFill>
                <a:latin typeface="Calibri"/>
              </a:rPr>
              <a:t>&lt;number&gt;</a:t>
            </a:fld>
            <a:endParaRPr b="0" lang="nl-NL" sz="1200" spc="-1" strike="noStrike">
              <a:latin typeface="Arial"/>
            </a:endParaRPr>
          </a:p>
        </p:txBody>
      </p:sp>
      <p:grpSp>
        <p:nvGrpSpPr>
          <p:cNvPr id="718" name="Group 25"/>
          <p:cNvGrpSpPr/>
          <p:nvPr/>
        </p:nvGrpSpPr>
        <p:grpSpPr>
          <a:xfrm>
            <a:off x="3565080" y="729000"/>
            <a:ext cx="5470920" cy="2763720"/>
            <a:chOff x="3565080" y="729000"/>
            <a:chExt cx="5470920" cy="2763720"/>
          </a:xfrm>
        </p:grpSpPr>
        <p:sp>
          <p:nvSpPr>
            <p:cNvPr id="719" name="CustomShape 26"/>
            <p:cNvSpPr/>
            <p:nvPr/>
          </p:nvSpPr>
          <p:spPr>
            <a:xfrm>
              <a:off x="8184240" y="729000"/>
              <a:ext cx="851760" cy="74556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p:style>
        </p:sp>
        <p:sp>
          <p:nvSpPr>
            <p:cNvPr id="720" name="CustomShape 27"/>
            <p:cNvSpPr/>
            <p:nvPr/>
          </p:nvSpPr>
          <p:spPr>
            <a:xfrm>
              <a:off x="3565080" y="3048120"/>
              <a:ext cx="2085840" cy="4446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p:style>
        </p:sp>
        <p:sp>
          <p:nvSpPr>
            <p:cNvPr id="721" name="CustomShape 28"/>
            <p:cNvSpPr/>
            <p:nvPr/>
          </p:nvSpPr>
          <p:spPr>
            <a:xfrm>
              <a:off x="4800600" y="807480"/>
              <a:ext cx="3540240" cy="2239560"/>
            </a:xfrm>
            <a:custGeom>
              <a:avLst/>
              <a:gdLst/>
              <a:ahLst/>
              <a:rect l="l" t="t" r="r" b="b"/>
              <a:pathLst>
                <a:path w="3265714" h="2313889">
                  <a:moveTo>
                    <a:pt x="0" y="2313889"/>
                  </a:moveTo>
                  <a:cubicBezTo>
                    <a:pt x="332014" y="1508346"/>
                    <a:pt x="664028" y="702803"/>
                    <a:pt x="1208314" y="321803"/>
                  </a:cubicBezTo>
                  <a:cubicBezTo>
                    <a:pt x="1752600" y="-59197"/>
                    <a:pt x="2509157" y="-15654"/>
                    <a:pt x="3265714" y="27889"/>
                  </a:cubicBezTo>
                </a:path>
              </a:pathLst>
            </a:custGeom>
            <a:noFill/>
            <a:ln w="28440">
              <a:solidFill>
                <a:srgbClr val="ff0000"/>
              </a:solidFill>
              <a:prstDash val="dash"/>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219" dur="indefinite" restart="never" nodeType="tmRoot">
          <p:childTnLst>
            <p:seq>
              <p:cTn id="220" dur="indefinite" nodeType="mainSeq">
                <p:childTnLst>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718"/>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716"/>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715"/>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6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1685880" y="304920"/>
            <a:ext cx="2896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alibri"/>
                <a:ea typeface="DejaVu Sans"/>
              </a:rPr>
              <a:t>20 verschillende aminozuren</a:t>
            </a:r>
            <a:endParaRPr b="0" lang="nl-NL" sz="1800" spc="-1" strike="noStrike">
              <a:latin typeface="Arial"/>
            </a:endParaRPr>
          </a:p>
        </p:txBody>
      </p:sp>
      <p:sp>
        <p:nvSpPr>
          <p:cNvPr id="723" name="CustomShape 2"/>
          <p:cNvSpPr/>
          <p:nvPr/>
        </p:nvSpPr>
        <p:spPr>
          <a:xfrm>
            <a:off x="1663560" y="838080"/>
            <a:ext cx="8775000" cy="36432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De kenmerken van de zij-keten zijn bepalend voor het “gedrag” van het aminozuur</a:t>
            </a:r>
            <a:endParaRPr b="0" lang="nl-NL" sz="1800" spc="-1" strike="noStrike">
              <a:latin typeface="Arial"/>
            </a:endParaRPr>
          </a:p>
        </p:txBody>
      </p:sp>
      <p:sp>
        <p:nvSpPr>
          <p:cNvPr id="724" name="CustomShape 3"/>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725"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4BBEC13-8A8F-4C57-84C2-0381C062E05B}" type="slidenum">
              <a:rPr b="0" lang="en-US" sz="1200" spc="-1" strike="noStrike">
                <a:solidFill>
                  <a:srgbClr val="8b8b8b"/>
                </a:solidFill>
                <a:latin typeface="Calibri"/>
              </a:rPr>
              <a:t>&lt;number&gt;</a:t>
            </a:fld>
            <a:endParaRPr b="0" lang="nl-NL" sz="1200" spc="-1" strike="noStrike">
              <a:latin typeface="Arial"/>
            </a:endParaRPr>
          </a:p>
        </p:txBody>
      </p:sp>
      <p:pic>
        <p:nvPicPr>
          <p:cNvPr id="726" name="Picture 2" descr=""/>
          <p:cNvPicPr/>
          <p:nvPr/>
        </p:nvPicPr>
        <p:blipFill>
          <a:blip r:embed="rId1"/>
          <a:stretch/>
        </p:blipFill>
        <p:spPr>
          <a:xfrm>
            <a:off x="2737080" y="1783080"/>
            <a:ext cx="6863400" cy="3754440"/>
          </a:xfrm>
          <a:prstGeom prst="rect">
            <a:avLst/>
          </a:prstGeom>
          <a:ln>
            <a:noFill/>
          </a:ln>
        </p:spPr>
      </p:pic>
      <p:sp>
        <p:nvSpPr>
          <p:cNvPr id="727" name="CustomShape 5"/>
          <p:cNvSpPr/>
          <p:nvPr/>
        </p:nvSpPr>
        <p:spPr>
          <a:xfrm>
            <a:off x="2737080" y="1752480"/>
            <a:ext cx="3431160" cy="27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728" name="Line 6"/>
          <p:cNvSpPr/>
          <p:nvPr/>
        </p:nvSpPr>
        <p:spPr>
          <a:xfrm>
            <a:off x="4065480" y="1171080"/>
            <a:ext cx="838440" cy="0"/>
          </a:xfrm>
          <a:prstGeom prst="line">
            <a:avLst/>
          </a:prstGeom>
          <a:ln w="28440">
            <a:solidFill>
              <a:srgbClr val="ff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CustomShape 1"/>
          <p:cNvSpPr/>
          <p:nvPr/>
        </p:nvSpPr>
        <p:spPr>
          <a:xfrm>
            <a:off x="1685880" y="304920"/>
            <a:ext cx="2896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alibri"/>
                <a:ea typeface="DejaVu Sans"/>
              </a:rPr>
              <a:t>20 verschillende aminozuren</a:t>
            </a:r>
            <a:endParaRPr b="0" lang="nl-NL" sz="1800" spc="-1" strike="noStrike">
              <a:latin typeface="Arial"/>
            </a:endParaRPr>
          </a:p>
        </p:txBody>
      </p:sp>
      <p:sp>
        <p:nvSpPr>
          <p:cNvPr id="730" name="CustomShape 2"/>
          <p:cNvSpPr/>
          <p:nvPr/>
        </p:nvSpPr>
        <p:spPr>
          <a:xfrm>
            <a:off x="1663560" y="838080"/>
            <a:ext cx="8775000" cy="36432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De kenmerken van de zij-keten is bepalend voor het “gedrag” van het aminozuur</a:t>
            </a:r>
            <a:endParaRPr b="0" lang="nl-NL" sz="1800" spc="-1" strike="noStrike">
              <a:latin typeface="Arial"/>
            </a:endParaRPr>
          </a:p>
        </p:txBody>
      </p:sp>
      <p:sp>
        <p:nvSpPr>
          <p:cNvPr id="731" name="CustomShape 3"/>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732"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36E58EA-5131-4E73-BCC2-3A0187610DE3}" type="slidenum">
              <a:rPr b="0" lang="en-US" sz="1200" spc="-1" strike="noStrike">
                <a:solidFill>
                  <a:srgbClr val="8b8b8b"/>
                </a:solidFill>
                <a:latin typeface="Calibri"/>
              </a:rPr>
              <a:t>&lt;number&gt;</a:t>
            </a:fld>
            <a:endParaRPr b="0" lang="nl-NL" sz="1200" spc="-1" strike="noStrike">
              <a:latin typeface="Arial"/>
            </a:endParaRPr>
          </a:p>
        </p:txBody>
      </p:sp>
      <p:pic>
        <p:nvPicPr>
          <p:cNvPr id="733" name="Picture 4" descr=""/>
          <p:cNvPicPr/>
          <p:nvPr/>
        </p:nvPicPr>
        <p:blipFill>
          <a:blip r:embed="rId1"/>
          <a:stretch/>
        </p:blipFill>
        <p:spPr>
          <a:xfrm>
            <a:off x="3090240" y="3962520"/>
            <a:ext cx="6314040" cy="2890440"/>
          </a:xfrm>
          <a:prstGeom prst="rect">
            <a:avLst/>
          </a:prstGeom>
          <a:ln>
            <a:noFill/>
          </a:ln>
        </p:spPr>
      </p:pic>
      <p:pic>
        <p:nvPicPr>
          <p:cNvPr id="734" name="Picture 2" descr=""/>
          <p:cNvPicPr/>
          <p:nvPr/>
        </p:nvPicPr>
        <p:blipFill>
          <a:blip r:embed="rId2"/>
          <a:stretch/>
        </p:blipFill>
        <p:spPr>
          <a:xfrm>
            <a:off x="3124080" y="1676520"/>
            <a:ext cx="6533280" cy="2104200"/>
          </a:xfrm>
          <a:prstGeom prst="rect">
            <a:avLst/>
          </a:prstGeom>
          <a:ln>
            <a:noFill/>
          </a:ln>
        </p:spPr>
      </p:pic>
      <p:sp>
        <p:nvSpPr>
          <p:cNvPr id="735" name="CustomShape 5"/>
          <p:cNvSpPr/>
          <p:nvPr/>
        </p:nvSpPr>
        <p:spPr>
          <a:xfrm>
            <a:off x="3060000" y="1676520"/>
            <a:ext cx="2806560" cy="27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736" name="CustomShape 6"/>
          <p:cNvSpPr/>
          <p:nvPr/>
        </p:nvSpPr>
        <p:spPr>
          <a:xfrm>
            <a:off x="3060000" y="3936960"/>
            <a:ext cx="4254480" cy="27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737" name="Line 7"/>
          <p:cNvSpPr/>
          <p:nvPr/>
        </p:nvSpPr>
        <p:spPr>
          <a:xfrm>
            <a:off x="4065480" y="1171080"/>
            <a:ext cx="838440" cy="0"/>
          </a:xfrm>
          <a:prstGeom prst="line">
            <a:avLst/>
          </a:prstGeom>
          <a:ln w="28440">
            <a:solidFill>
              <a:srgbClr val="ff0000"/>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015360" y="457200"/>
            <a:ext cx="605124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000000"/>
                </a:solidFill>
                <a:latin typeface="Calibri"/>
                <a:ea typeface="DejaVu Sans"/>
              </a:rPr>
              <a:t>Biologie 2 : De cel, fabriek van het leven</a:t>
            </a:r>
            <a:endParaRPr b="0" lang="nl-NL" sz="2800" spc="-1" strike="noStrike">
              <a:latin typeface="Arial"/>
            </a:endParaRPr>
          </a:p>
        </p:txBody>
      </p:sp>
      <p:sp>
        <p:nvSpPr>
          <p:cNvPr id="170"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5136B39-F4E4-4D6F-9D04-9C169AEB3BE1}" type="slidenum">
              <a:rPr b="0" lang="en-US" sz="1200" spc="-1" strike="noStrike">
                <a:solidFill>
                  <a:srgbClr val="8b8b8b"/>
                </a:solidFill>
                <a:latin typeface="Calibri"/>
              </a:rPr>
              <a:t>&lt;number&gt;</a:t>
            </a:fld>
            <a:endParaRPr b="0" lang="nl-NL" sz="1200" spc="-1" strike="noStrike">
              <a:latin typeface="Arial"/>
            </a:endParaRPr>
          </a:p>
        </p:txBody>
      </p:sp>
      <p:pic>
        <p:nvPicPr>
          <p:cNvPr id="171" name="Picture 1" descr=""/>
          <p:cNvPicPr/>
          <p:nvPr/>
        </p:nvPicPr>
        <p:blipFill>
          <a:blip r:embed="rId1"/>
          <a:stretch/>
        </p:blipFill>
        <p:spPr>
          <a:xfrm>
            <a:off x="3352680" y="1143000"/>
            <a:ext cx="5066640" cy="5049720"/>
          </a:xfrm>
          <a:prstGeom prst="rect">
            <a:avLst/>
          </a:prstGeom>
          <a:ln>
            <a:noFill/>
          </a:ln>
        </p:spPr>
      </p:pic>
      <p:sp>
        <p:nvSpPr>
          <p:cNvPr id="172" name="CustomShape 3"/>
          <p:cNvSpPr/>
          <p:nvPr/>
        </p:nvSpPr>
        <p:spPr>
          <a:xfrm>
            <a:off x="10439280" y="5307120"/>
            <a:ext cx="145800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nl-NL" sz="2800" spc="-1" strike="noStrike">
                <a:solidFill>
                  <a:srgbClr val="000000"/>
                </a:solidFill>
                <a:latin typeface="Calibri"/>
                <a:ea typeface="DejaVu Sans"/>
              </a:rPr>
              <a:t>Les 1</a:t>
            </a:r>
            <a:endParaRPr b="0" lang="nl-NL" sz="2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CustomShape 1"/>
          <p:cNvSpPr/>
          <p:nvPr/>
        </p:nvSpPr>
        <p:spPr>
          <a:xfrm>
            <a:off x="1828800" y="228600"/>
            <a:ext cx="7619400" cy="39304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1" lang="nl-NL" sz="1800" spc="-1" strike="noStrike">
                <a:solidFill>
                  <a:srgbClr val="ff0000"/>
                </a:solidFill>
                <a:latin typeface="Calibri"/>
                <a:ea typeface="Times New Roman"/>
              </a:rPr>
              <a:t>Van aminozuur tot polypeptide: peptide binding</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Koppeling van 2 aminozuren</a:t>
            </a: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door dehydratatie.</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u="sng">
                <a:solidFill>
                  <a:srgbClr val="000000"/>
                </a:solidFill>
                <a:uFillTx/>
                <a:latin typeface="Calibri"/>
                <a:ea typeface="Times New Roman"/>
              </a:rPr>
              <a:t>Peptide verbinding: </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Binding van de </a:t>
            </a:r>
            <a:r>
              <a:rPr b="1" lang="nl-NL" sz="1800" spc="-1" strike="noStrike">
                <a:solidFill>
                  <a:srgbClr val="ff0000"/>
                </a:solidFill>
                <a:latin typeface="Calibri"/>
                <a:ea typeface="Times New Roman"/>
              </a:rPr>
              <a:t>C</a:t>
            </a:r>
            <a:r>
              <a:rPr b="0" lang="nl-NL" sz="1800" spc="-1" strike="noStrike">
                <a:solidFill>
                  <a:srgbClr val="000000"/>
                </a:solidFill>
                <a:latin typeface="Calibri"/>
                <a:ea typeface="Times New Roman"/>
              </a:rPr>
              <a:t> van de</a:t>
            </a: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carboxyl groep van het</a:t>
            </a: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1</a:t>
            </a:r>
            <a:r>
              <a:rPr b="0" lang="nl-NL" sz="1800" spc="-1" strike="noStrike" baseline="30000">
                <a:solidFill>
                  <a:srgbClr val="000000"/>
                </a:solidFill>
                <a:latin typeface="Calibri"/>
                <a:ea typeface="Times New Roman"/>
              </a:rPr>
              <a:t>ste</a:t>
            </a:r>
            <a:r>
              <a:rPr b="0" lang="nl-NL" sz="1800" spc="-1" strike="noStrike">
                <a:solidFill>
                  <a:srgbClr val="000000"/>
                </a:solidFill>
                <a:latin typeface="Calibri"/>
                <a:ea typeface="Times New Roman"/>
              </a:rPr>
              <a:t> aminozuur met de</a:t>
            </a:r>
            <a:endParaRPr b="0" lang="nl-NL" sz="1800" spc="-1" strike="noStrike">
              <a:latin typeface="Arial"/>
            </a:endParaRPr>
          </a:p>
          <a:p>
            <a:pPr>
              <a:lnSpc>
                <a:spcPct val="100000"/>
              </a:lnSpc>
            </a:pPr>
            <a:r>
              <a:rPr b="1" lang="nl-NL" sz="1800" spc="-1" strike="noStrike">
                <a:solidFill>
                  <a:srgbClr val="ff0000"/>
                </a:solidFill>
                <a:latin typeface="Calibri"/>
                <a:ea typeface="Times New Roman"/>
              </a:rPr>
              <a:t>N</a:t>
            </a:r>
            <a:r>
              <a:rPr b="0" lang="nl-NL" sz="1800" spc="-1" strike="noStrike">
                <a:solidFill>
                  <a:srgbClr val="000000"/>
                </a:solidFill>
                <a:latin typeface="Calibri"/>
                <a:ea typeface="Times New Roman"/>
              </a:rPr>
              <a:t> van de amino groep van</a:t>
            </a: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het 2</a:t>
            </a:r>
            <a:r>
              <a:rPr b="0" lang="nl-NL" sz="1800" spc="-1" strike="noStrike" baseline="30000">
                <a:solidFill>
                  <a:srgbClr val="000000"/>
                </a:solidFill>
                <a:latin typeface="Calibri"/>
                <a:ea typeface="Times New Roman"/>
              </a:rPr>
              <a:t>de</a:t>
            </a:r>
            <a:r>
              <a:rPr b="0" lang="nl-NL" sz="1800" spc="-1" strike="noStrike">
                <a:solidFill>
                  <a:srgbClr val="000000"/>
                </a:solidFill>
                <a:latin typeface="Calibri"/>
                <a:ea typeface="Times New Roman"/>
              </a:rPr>
              <a:t>  aminozuur </a:t>
            </a:r>
            <a:endParaRPr b="0" lang="nl-NL" sz="1800" spc="-1" strike="noStrike">
              <a:latin typeface="Arial"/>
            </a:endParaRPr>
          </a:p>
        </p:txBody>
      </p:sp>
      <p:grpSp>
        <p:nvGrpSpPr>
          <p:cNvPr id="739" name="Group 2"/>
          <p:cNvGrpSpPr/>
          <p:nvPr/>
        </p:nvGrpSpPr>
        <p:grpSpPr>
          <a:xfrm>
            <a:off x="2428560" y="4572000"/>
            <a:ext cx="1543320" cy="1294560"/>
            <a:chOff x="2428560" y="4572000"/>
            <a:chExt cx="1543320" cy="1294560"/>
          </a:xfrm>
        </p:grpSpPr>
        <p:sp>
          <p:nvSpPr>
            <p:cNvPr id="740" name="CustomShape 3"/>
            <p:cNvSpPr/>
            <p:nvPr/>
          </p:nvSpPr>
          <p:spPr>
            <a:xfrm>
              <a:off x="2548800" y="5029200"/>
              <a:ext cx="1366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C    C     N    C</a:t>
              </a:r>
              <a:endParaRPr b="0" lang="nl-NL" sz="1800" spc="-1" strike="noStrike">
                <a:latin typeface="Arial"/>
              </a:endParaRPr>
            </a:p>
          </p:txBody>
        </p:sp>
        <p:sp>
          <p:nvSpPr>
            <p:cNvPr id="741" name="Line 4"/>
            <p:cNvSpPr/>
            <p:nvPr/>
          </p:nvSpPr>
          <p:spPr>
            <a:xfrm flipH="1" flipV="1">
              <a:off x="2781000" y="5219640"/>
              <a:ext cx="152640" cy="14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42" name="Line 5"/>
            <p:cNvSpPr/>
            <p:nvPr/>
          </p:nvSpPr>
          <p:spPr>
            <a:xfrm flipH="1" flipV="1">
              <a:off x="3133440" y="5217840"/>
              <a:ext cx="152640" cy="180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43" name="Line 6"/>
            <p:cNvSpPr/>
            <p:nvPr/>
          </p:nvSpPr>
          <p:spPr>
            <a:xfrm flipH="1" flipV="1">
              <a:off x="3495600" y="5217840"/>
              <a:ext cx="152280" cy="180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44" name="Line 7"/>
            <p:cNvSpPr/>
            <p:nvPr/>
          </p:nvSpPr>
          <p:spPr>
            <a:xfrm flipH="1" flipV="1">
              <a:off x="3819240" y="5219640"/>
              <a:ext cx="152640" cy="14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45" name="Line 8"/>
            <p:cNvSpPr/>
            <p:nvPr/>
          </p:nvSpPr>
          <p:spPr>
            <a:xfrm flipH="1" flipV="1">
              <a:off x="2428560" y="5219640"/>
              <a:ext cx="152640" cy="14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46" name="Line 9"/>
            <p:cNvSpPr/>
            <p:nvPr/>
          </p:nvSpPr>
          <p:spPr>
            <a:xfrm flipH="1">
              <a:off x="3057480" y="5324400"/>
              <a:ext cx="144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47" name="Line 10"/>
            <p:cNvSpPr/>
            <p:nvPr/>
          </p:nvSpPr>
          <p:spPr>
            <a:xfrm flipH="1">
              <a:off x="3008160" y="5324400"/>
              <a:ext cx="144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48" name="Line 11"/>
            <p:cNvSpPr/>
            <p:nvPr/>
          </p:nvSpPr>
          <p:spPr>
            <a:xfrm flipH="1">
              <a:off x="2695320" y="5333760"/>
              <a:ext cx="1800" cy="1526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49" name="Line 12"/>
            <p:cNvSpPr/>
            <p:nvPr/>
          </p:nvSpPr>
          <p:spPr>
            <a:xfrm flipH="1">
              <a:off x="2695320" y="4943160"/>
              <a:ext cx="1800" cy="15264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50" name="Line 13"/>
            <p:cNvSpPr/>
            <p:nvPr/>
          </p:nvSpPr>
          <p:spPr>
            <a:xfrm flipH="1">
              <a:off x="3398760" y="4933800"/>
              <a:ext cx="144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51" name="Line 14"/>
            <p:cNvSpPr/>
            <p:nvPr/>
          </p:nvSpPr>
          <p:spPr>
            <a:xfrm flipH="1">
              <a:off x="3751200" y="5333760"/>
              <a:ext cx="144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52" name="Line 15"/>
            <p:cNvSpPr/>
            <p:nvPr/>
          </p:nvSpPr>
          <p:spPr>
            <a:xfrm flipH="1">
              <a:off x="3760560" y="4952880"/>
              <a:ext cx="1800" cy="152280"/>
            </a:xfrm>
            <a:prstGeom prst="line">
              <a:avLst/>
            </a:prstGeom>
            <a:ln cap="rnd" w="19080">
              <a:solidFill>
                <a:schemeClr val="tx1"/>
              </a:solidFill>
            </a:ln>
          </p:spPr>
          <p:style>
            <a:lnRef idx="1">
              <a:schemeClr val="accent1"/>
            </a:lnRef>
            <a:fillRef idx="0">
              <a:schemeClr val="accent1"/>
            </a:fillRef>
            <a:effectRef idx="0">
              <a:schemeClr val="accent1"/>
            </a:effectRef>
            <a:fontRef idx="minor"/>
          </p:style>
        </p:sp>
        <p:sp>
          <p:nvSpPr>
            <p:cNvPr id="753" name="CustomShape 16"/>
            <p:cNvSpPr/>
            <p:nvPr/>
          </p:nvSpPr>
          <p:spPr>
            <a:xfrm>
              <a:off x="2517120" y="4648320"/>
              <a:ext cx="3088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R</a:t>
              </a:r>
              <a:endParaRPr b="0" lang="nl-NL" sz="1800" spc="-1" strike="noStrike">
                <a:latin typeface="Arial"/>
              </a:endParaRPr>
            </a:p>
          </p:txBody>
        </p:sp>
        <p:sp>
          <p:nvSpPr>
            <p:cNvPr id="754" name="CustomShape 17"/>
            <p:cNvSpPr/>
            <p:nvPr/>
          </p:nvSpPr>
          <p:spPr>
            <a:xfrm>
              <a:off x="2516760" y="5410080"/>
              <a:ext cx="32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H</a:t>
              </a:r>
              <a:endParaRPr b="0" lang="nl-NL" sz="1800" spc="-1" strike="noStrike">
                <a:latin typeface="Arial"/>
              </a:endParaRPr>
            </a:p>
          </p:txBody>
        </p:sp>
        <p:sp>
          <p:nvSpPr>
            <p:cNvPr id="755" name="CustomShape 18"/>
            <p:cNvSpPr/>
            <p:nvPr/>
          </p:nvSpPr>
          <p:spPr>
            <a:xfrm>
              <a:off x="2867040" y="5410080"/>
              <a:ext cx="3348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O</a:t>
              </a:r>
              <a:endParaRPr b="0" lang="nl-NL" sz="1800" spc="-1" strike="noStrike">
                <a:latin typeface="Arial"/>
              </a:endParaRPr>
            </a:p>
          </p:txBody>
        </p:sp>
        <p:sp>
          <p:nvSpPr>
            <p:cNvPr id="756" name="CustomShape 19"/>
            <p:cNvSpPr/>
            <p:nvPr/>
          </p:nvSpPr>
          <p:spPr>
            <a:xfrm>
              <a:off x="3583440" y="5410080"/>
              <a:ext cx="32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H</a:t>
              </a:r>
              <a:endParaRPr b="0" lang="nl-NL" sz="1800" spc="-1" strike="noStrike">
                <a:latin typeface="Arial"/>
              </a:endParaRPr>
            </a:p>
          </p:txBody>
        </p:sp>
        <p:sp>
          <p:nvSpPr>
            <p:cNvPr id="757" name="CustomShape 20"/>
            <p:cNvSpPr/>
            <p:nvPr/>
          </p:nvSpPr>
          <p:spPr>
            <a:xfrm>
              <a:off x="3594600" y="4648320"/>
              <a:ext cx="3088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R</a:t>
              </a:r>
              <a:endParaRPr b="0" lang="nl-NL" sz="1800" spc="-1" strike="noStrike">
                <a:latin typeface="Arial"/>
              </a:endParaRPr>
            </a:p>
          </p:txBody>
        </p:sp>
        <p:sp>
          <p:nvSpPr>
            <p:cNvPr id="758" name="CustomShape 21"/>
            <p:cNvSpPr/>
            <p:nvPr/>
          </p:nvSpPr>
          <p:spPr>
            <a:xfrm>
              <a:off x="3232080" y="4648320"/>
              <a:ext cx="32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000000"/>
                  </a:solidFill>
                  <a:latin typeface="Calibri"/>
                  <a:ea typeface="Times New Roman"/>
                </a:rPr>
                <a:t>H</a:t>
              </a:r>
              <a:endParaRPr b="0" lang="nl-NL" sz="1800" spc="-1" strike="noStrike">
                <a:latin typeface="Arial"/>
              </a:endParaRPr>
            </a:p>
          </p:txBody>
        </p:sp>
        <p:sp>
          <p:nvSpPr>
            <p:cNvPr id="759" name="CustomShape 22"/>
            <p:cNvSpPr/>
            <p:nvPr/>
          </p:nvSpPr>
          <p:spPr>
            <a:xfrm>
              <a:off x="2819520" y="4572000"/>
              <a:ext cx="761400" cy="1294560"/>
            </a:xfrm>
            <a:prstGeom prst="rect">
              <a:avLst/>
            </a:prstGeom>
            <a:noFill/>
            <a:ln w="28440">
              <a:solidFill>
                <a:srgbClr val="ff0000"/>
              </a:solidFill>
              <a:prstDash val="dash"/>
            </a:ln>
          </p:spPr>
          <p:style>
            <a:lnRef idx="2">
              <a:schemeClr val="accent1">
                <a:shade val="50000"/>
              </a:schemeClr>
            </a:lnRef>
            <a:fillRef idx="1">
              <a:schemeClr val="accent1"/>
            </a:fillRef>
            <a:effectRef idx="0">
              <a:schemeClr val="accent1"/>
            </a:effectRef>
            <a:fontRef idx="minor"/>
          </p:style>
        </p:sp>
      </p:grpSp>
      <p:sp>
        <p:nvSpPr>
          <p:cNvPr id="760" name="CustomShape 23"/>
          <p:cNvSpPr/>
          <p:nvPr/>
        </p:nvSpPr>
        <p:spPr>
          <a:xfrm>
            <a:off x="8991720" y="0"/>
            <a:ext cx="167580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761" name="CustomShape 2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2A4B98E-DA3F-45F8-A892-95D69BAD8DD5}" type="slidenum">
              <a:rPr b="0" lang="en-US" sz="1200" spc="-1" strike="noStrike">
                <a:solidFill>
                  <a:srgbClr val="8b8b8b"/>
                </a:solidFill>
                <a:latin typeface="Calibri"/>
              </a:rPr>
              <a:t>&lt;number&gt;</a:t>
            </a:fld>
            <a:endParaRPr b="0" lang="nl-NL" sz="1200" spc="-1" strike="noStrike">
              <a:latin typeface="Arial"/>
            </a:endParaRPr>
          </a:p>
        </p:txBody>
      </p:sp>
      <p:pic>
        <p:nvPicPr>
          <p:cNvPr id="762" name="Picture 1" descr=""/>
          <p:cNvPicPr/>
          <p:nvPr/>
        </p:nvPicPr>
        <p:blipFill>
          <a:blip r:embed="rId1"/>
          <a:stretch/>
        </p:blipFill>
        <p:spPr>
          <a:xfrm>
            <a:off x="5791320" y="1143000"/>
            <a:ext cx="4217040" cy="5043600"/>
          </a:xfrm>
          <a:prstGeom prst="rect">
            <a:avLst/>
          </a:prstGeom>
          <a:ln>
            <a:noFill/>
          </a:ln>
        </p:spPr>
      </p:pic>
      <p:sp>
        <p:nvSpPr>
          <p:cNvPr id="763" name="CustomShape 25"/>
          <p:cNvSpPr/>
          <p:nvPr/>
        </p:nvSpPr>
        <p:spPr>
          <a:xfrm>
            <a:off x="9118080" y="3200400"/>
            <a:ext cx="13557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alibri"/>
                <a:ea typeface="DejaVu Sans"/>
              </a:rPr>
              <a:t>dehydratatie</a:t>
            </a:r>
            <a:endParaRPr b="0" lang="nl-NL" sz="1800" spc="-1" strike="noStrike">
              <a:latin typeface="Arial"/>
            </a:endParaRPr>
          </a:p>
        </p:txBody>
      </p:sp>
    </p:spTree>
  </p:cSld>
  <mc:AlternateContent>
    <mc:Choice Requires="p14">
      <p:transition spd="slow" p14:dur="2000"/>
    </mc:Choice>
    <mc:Fallback>
      <p:transition spd="slow"/>
    </mc:Fallback>
  </mc:AlternateContent>
  <p:timing>
    <p:tnLst>
      <p:par>
        <p:cTn id="237" dur="indefinite" restart="never" nodeType="tmRoot">
          <p:childTnLst>
            <p:seq>
              <p:cTn id="238" dur="indefinite" nodeType="mainSeq">
                <p:childTnLst>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738">
                                            <p:txEl>
                                              <p:pRg st="3" end="3"/>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763">
                                            <p:txEl>
                                              <p:pRg st="0" end="0"/>
                                            </p:txEl>
                                          </p:spTgt>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7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CustomShape 1"/>
          <p:cNvSpPr/>
          <p:nvPr/>
        </p:nvSpPr>
        <p:spPr>
          <a:xfrm>
            <a:off x="838080" y="365040"/>
            <a:ext cx="10514880" cy="1324800"/>
          </a:xfrm>
          <a:prstGeom prst="rect">
            <a:avLst/>
          </a:prstGeom>
          <a:noFill/>
          <a:ln>
            <a:noFill/>
          </a:ln>
        </p:spPr>
        <p:style>
          <a:lnRef idx="0"/>
          <a:fillRef idx="0"/>
          <a:effectRef idx="0"/>
          <a:fontRef idx="minor"/>
        </p:style>
      </p:sp>
      <p:sp>
        <p:nvSpPr>
          <p:cNvPr id="765"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Noem 8 functies van eiwitten in het lichaam</a:t>
            </a:r>
            <a:endParaRPr b="0" lang="nl-NL" sz="2800" spc="-1" strike="noStrike">
              <a:latin typeface="Arial"/>
            </a:endParaRPr>
          </a:p>
          <a:p>
            <a:pPr>
              <a:lnSpc>
                <a:spcPct val="90000"/>
              </a:lnSpc>
              <a:spcBef>
                <a:spcPts val="1001"/>
              </a:spcBef>
            </a:pP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Leg uit waarom een eiwit een polymeer is?</a:t>
            </a:r>
            <a:endParaRPr b="0" lang="nl-NL" sz="2800" spc="-1" strike="noStrike">
              <a:latin typeface="Arial"/>
            </a:endParaRPr>
          </a:p>
          <a:p>
            <a:pPr>
              <a:lnSpc>
                <a:spcPct val="90000"/>
              </a:lnSpc>
              <a:spcBef>
                <a:spcPts val="1001"/>
              </a:spcBef>
            </a:pP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Wat bepaalt de functie van een polypeptide?</a:t>
            </a:r>
            <a:endParaRPr b="0" lang="nl-NL" sz="2800" spc="-1" strike="noStrike">
              <a:latin typeface="Arial"/>
            </a:endParaRPr>
          </a:p>
          <a:p>
            <a:pPr>
              <a:lnSpc>
                <a:spcPct val="90000"/>
              </a:lnSpc>
              <a:spcBef>
                <a:spcPts val="1001"/>
              </a:spcBef>
            </a:pPr>
            <a:endParaRPr b="0" lang="nl-NL" sz="2800" spc="-1" strike="noStrike">
              <a:latin typeface="Arial"/>
            </a:endParaRPr>
          </a:p>
        </p:txBody>
      </p:sp>
    </p:spTree>
  </p:cSld>
  <mc:AlternateContent>
    <mc:Choice Requires="p14">
      <p:transition spd="slow" p14:dur="2000"/>
    </mc:Choice>
    <mc:Fallback>
      <p:transition spd="slow"/>
    </mc:Fallback>
  </mc:AlternateContent>
  <p:timing>
    <p:tnLst>
      <p:par>
        <p:cTn id="251" dur="indefinite" restart="never" nodeType="tmRoot">
          <p:childTnLst>
            <p:seq>
              <p:cTn id="252" dur="indefinite" nodeType="mainSeq">
                <p:childTnLst>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76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1984320" y="533520"/>
            <a:ext cx="289332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alibri"/>
                <a:ea typeface="DejaVu Sans"/>
              </a:rPr>
              <a:t>Eiwit conformatie </a:t>
            </a:r>
            <a:r>
              <a:rPr b="1" lang="en-US" sz="1800" spc="-1" strike="noStrike">
                <a:solidFill>
                  <a:srgbClr val="000000"/>
                </a:solidFill>
                <a:latin typeface="Wingdings"/>
                <a:ea typeface="DejaVu Sans"/>
              </a:rPr>
              <a:t></a:t>
            </a:r>
            <a:r>
              <a:rPr b="1" lang="en-US" sz="1800" spc="-1" strike="noStrike">
                <a:solidFill>
                  <a:srgbClr val="000000"/>
                </a:solidFill>
                <a:latin typeface="Calibri"/>
                <a:ea typeface="DejaVu Sans"/>
              </a:rPr>
              <a:t> Functie</a:t>
            </a:r>
            <a:endParaRPr b="0" lang="nl-NL" sz="1800" spc="-1" strike="noStrike">
              <a:latin typeface="Arial"/>
            </a:endParaRPr>
          </a:p>
        </p:txBody>
      </p:sp>
      <p:sp>
        <p:nvSpPr>
          <p:cNvPr id="767" name="CustomShape 2"/>
          <p:cNvSpPr/>
          <p:nvPr/>
        </p:nvSpPr>
        <p:spPr>
          <a:xfrm>
            <a:off x="1981080" y="1447920"/>
            <a:ext cx="4190400" cy="25588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Polypeptide niet synoniem voor eiwit:</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DejaVu Sans"/>
              </a:rPr>
              <a:t>Eiwit is de functionele eenheid, die uitmeerdere polypeptiden kan bestaan.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u="sng">
                <a:solidFill>
                  <a:srgbClr val="000000"/>
                </a:solidFill>
                <a:uFillTx/>
                <a:latin typeface="Calibri"/>
                <a:ea typeface="DejaVu Sans"/>
              </a:rPr>
              <a:t>Nodig:</a:t>
            </a: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Conformatie (correcte vouwing)</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DejaVu Sans"/>
              </a:rPr>
              <a:t>De vorm (3D structuur) bepaalt de functie.</a:t>
            </a:r>
            <a:endParaRPr b="0" lang="nl-NL" sz="1800" spc="-1" strike="noStrike">
              <a:latin typeface="Arial"/>
            </a:endParaRPr>
          </a:p>
        </p:txBody>
      </p:sp>
      <p:pic>
        <p:nvPicPr>
          <p:cNvPr id="768" name="Picture 7" descr="05_19Lysozyme_L.jpg"/>
          <p:cNvPicPr/>
          <p:nvPr/>
        </p:nvPicPr>
        <p:blipFill>
          <a:blip r:embed="rId1"/>
          <a:stretch/>
        </p:blipFill>
        <p:spPr>
          <a:xfrm>
            <a:off x="6248520" y="239760"/>
            <a:ext cx="4018680" cy="6312600"/>
          </a:xfrm>
          <a:prstGeom prst="rect">
            <a:avLst/>
          </a:prstGeom>
          <a:ln w="9360">
            <a:noFill/>
          </a:ln>
        </p:spPr>
      </p:pic>
      <p:sp>
        <p:nvSpPr>
          <p:cNvPr id="769" name="CustomShape 3"/>
          <p:cNvSpPr/>
          <p:nvPr/>
        </p:nvSpPr>
        <p:spPr>
          <a:xfrm>
            <a:off x="1981080" y="4724280"/>
            <a:ext cx="3961800" cy="63864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Aminozuren bepalen grotendeels de 3D-structuur van een eiwit!</a:t>
            </a:r>
            <a:endParaRPr b="0" lang="nl-NL" sz="1800" spc="-1" strike="noStrike">
              <a:latin typeface="Arial"/>
            </a:endParaRPr>
          </a:p>
        </p:txBody>
      </p:sp>
      <p:sp>
        <p:nvSpPr>
          <p:cNvPr id="770"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EAD4053-877B-40D1-BECC-557562E1744C}"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1" name="Picture 5" descr="05_21SickleCellDisease_CL.jpg"/>
          <p:cNvPicPr/>
          <p:nvPr/>
        </p:nvPicPr>
        <p:blipFill>
          <a:blip r:embed="rId1"/>
          <a:srcRect l="0" t="75817" r="0" b="0"/>
          <a:stretch/>
        </p:blipFill>
        <p:spPr>
          <a:xfrm>
            <a:off x="2286000" y="2209680"/>
            <a:ext cx="7707600" cy="1599480"/>
          </a:xfrm>
          <a:prstGeom prst="rect">
            <a:avLst/>
          </a:prstGeom>
          <a:ln w="9360">
            <a:noFill/>
          </a:ln>
        </p:spPr>
      </p:pic>
      <p:sp>
        <p:nvSpPr>
          <p:cNvPr id="772" name="CustomShape 1"/>
          <p:cNvSpPr/>
          <p:nvPr/>
        </p:nvSpPr>
        <p:spPr>
          <a:xfrm>
            <a:off x="1595160" y="6491160"/>
            <a:ext cx="30124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ed7d31"/>
                </a:solidFill>
                <a:latin typeface="Calibri"/>
                <a:ea typeface="DejaVu Sans"/>
              </a:rPr>
              <a:t>Meer info: www.erfelijkheid.nl</a:t>
            </a:r>
            <a:endParaRPr b="0" lang="nl-NL" sz="1800" spc="-1" strike="noStrike">
              <a:latin typeface="Arial"/>
            </a:endParaRPr>
          </a:p>
        </p:txBody>
      </p:sp>
      <p:sp>
        <p:nvSpPr>
          <p:cNvPr id="773"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81E6DE7-ED3E-48C7-A462-E27B41B264B1}" type="slidenum">
              <a:rPr b="0" lang="en-US" sz="1200" spc="-1" strike="noStrike">
                <a:solidFill>
                  <a:srgbClr val="8b8b8b"/>
                </a:solidFill>
                <a:latin typeface="Calibri"/>
              </a:rPr>
              <a:t>&lt;number&gt;</a:t>
            </a:fld>
            <a:endParaRPr b="0" lang="nl-NL" sz="1200" spc="-1" strike="noStrike">
              <a:latin typeface="Arial"/>
            </a:endParaRPr>
          </a:p>
        </p:txBody>
      </p:sp>
      <p:sp>
        <p:nvSpPr>
          <p:cNvPr id="774" name="CustomShape 3"/>
          <p:cNvSpPr/>
          <p:nvPr/>
        </p:nvSpPr>
        <p:spPr>
          <a:xfrm>
            <a:off x="1828800" y="101160"/>
            <a:ext cx="8533800" cy="106488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nl-NL" sz="3200" spc="-1" strike="noStrike">
                <a:solidFill>
                  <a:srgbClr val="002060"/>
                </a:solidFill>
                <a:latin typeface="Calibri"/>
                <a:ea typeface="DejaVu Sans"/>
              </a:rPr>
              <a:t>Hoe leidt 1 aminozuur verandering tot een inactief eiwit? </a:t>
            </a:r>
            <a:endParaRPr b="0" lang="nl-NL" sz="3200" spc="-1" strike="noStrike">
              <a:latin typeface="Arial"/>
            </a:endParaRPr>
          </a:p>
        </p:txBody>
      </p:sp>
      <p:sp>
        <p:nvSpPr>
          <p:cNvPr id="775" name="CustomShape 4"/>
          <p:cNvSpPr/>
          <p:nvPr/>
        </p:nvSpPr>
        <p:spPr>
          <a:xfrm>
            <a:off x="1948680" y="4618800"/>
            <a:ext cx="8096400" cy="1461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Sikkelcel anemie. Afwijkende vorm van de rode bloedcel </a:t>
            </a:r>
            <a:r>
              <a:rPr b="0" lang="nl-NL" sz="1800" spc="-1" strike="noStrike">
                <a:solidFill>
                  <a:srgbClr val="000000"/>
                </a:solidFill>
                <a:latin typeface="Wingdings"/>
                <a:ea typeface="DejaVu Sans"/>
              </a:rPr>
              <a:t></a:t>
            </a:r>
            <a:r>
              <a:rPr b="0" lang="nl-NL" sz="1800" spc="-1" strike="noStrike">
                <a:solidFill>
                  <a:srgbClr val="000000"/>
                </a:solidFill>
                <a:latin typeface="Calibri"/>
                <a:ea typeface="DejaVu Sans"/>
              </a:rPr>
              <a:t> Bloedarmoede en stolling</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DejaVu Sans"/>
              </a:rPr>
              <a:t>Hemoglobine-eiwit: Glutaminezuur </a:t>
            </a:r>
            <a:r>
              <a:rPr b="0" lang="nl-NL" sz="1800" spc="-1" strike="noStrike">
                <a:solidFill>
                  <a:srgbClr val="000000"/>
                </a:solidFill>
                <a:latin typeface="Wingdings"/>
                <a:ea typeface="DejaVu Sans"/>
              </a:rPr>
              <a:t></a:t>
            </a:r>
            <a:r>
              <a:rPr b="0" lang="nl-NL" sz="1800" spc="-1" strike="noStrike">
                <a:solidFill>
                  <a:srgbClr val="000000"/>
                </a:solidFill>
                <a:latin typeface="Calibri"/>
                <a:ea typeface="DejaVu Sans"/>
              </a:rPr>
              <a:t> Valine</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CustomShape 1"/>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BB9BD8F-CEF1-4300-BCEF-3A9ABF35C677}" type="slidenum">
              <a:rPr b="0" lang="en-US" sz="1200" spc="-1" strike="noStrike">
                <a:solidFill>
                  <a:srgbClr val="8b8b8b"/>
                </a:solidFill>
                <a:latin typeface="Calibri"/>
              </a:rPr>
              <a:t>&lt;number&gt;</a:t>
            </a:fld>
            <a:endParaRPr b="0" lang="nl-NL" sz="1200" spc="-1" strike="noStrike">
              <a:latin typeface="Arial"/>
            </a:endParaRPr>
          </a:p>
        </p:txBody>
      </p:sp>
      <p:pic>
        <p:nvPicPr>
          <p:cNvPr id="777" name="Picture 5" descr="05_21SickleCellDisease_CL.jpg"/>
          <p:cNvPicPr/>
          <p:nvPr/>
        </p:nvPicPr>
        <p:blipFill>
          <a:blip r:embed="rId1"/>
          <a:srcRect l="0" t="0" r="50194" b="0"/>
          <a:stretch/>
        </p:blipFill>
        <p:spPr>
          <a:xfrm>
            <a:off x="2514600" y="304920"/>
            <a:ext cx="3580560" cy="6171480"/>
          </a:xfrm>
          <a:prstGeom prst="rect">
            <a:avLst/>
          </a:prstGeom>
          <a:ln w="9360">
            <a:noFill/>
          </a:ln>
        </p:spPr>
      </p:pic>
      <p:sp>
        <p:nvSpPr>
          <p:cNvPr id="778" name="CustomShape 2"/>
          <p:cNvSpPr/>
          <p:nvPr/>
        </p:nvSpPr>
        <p:spPr>
          <a:xfrm>
            <a:off x="5029200" y="304920"/>
            <a:ext cx="380160" cy="685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pic>
        <p:nvPicPr>
          <p:cNvPr id="779" name="Picture 5" descr="05_21SickleCellDisease_CL.jpg"/>
          <p:cNvPicPr/>
          <p:nvPr/>
        </p:nvPicPr>
        <p:blipFill>
          <a:blip r:embed="rId2"/>
          <a:srcRect l="48935" t="0" r="0" b="0"/>
          <a:stretch/>
        </p:blipFill>
        <p:spPr>
          <a:xfrm>
            <a:off x="6019920" y="304920"/>
            <a:ext cx="3656880" cy="6147720"/>
          </a:xfrm>
          <a:prstGeom prst="rect">
            <a:avLst/>
          </a:prstGeom>
          <a:ln w="9360">
            <a:noFill/>
          </a:ln>
        </p:spPr>
      </p:pic>
      <p:sp>
        <p:nvSpPr>
          <p:cNvPr id="780" name="CustomShape 3"/>
          <p:cNvSpPr/>
          <p:nvPr/>
        </p:nvSpPr>
        <p:spPr>
          <a:xfrm>
            <a:off x="8839080" y="304920"/>
            <a:ext cx="380160" cy="685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57" dur="indefinite" restart="never" nodeType="tmRoot">
          <p:childTnLst>
            <p:seq>
              <p:cTn id="258" dur="indefinite" nodeType="mainSeq">
                <p:childTnLst>
                  <p:par>
                    <p:cTn id="259" fill="hold">
                      <p:stCondLst>
                        <p:cond delay="indefinite"/>
                      </p:stCondLst>
                      <p:childTnLst>
                        <p:par>
                          <p:cTn id="260" fill="hold">
                            <p:stCondLst>
                              <p:cond delay="0"/>
                            </p:stCondLst>
                            <p:childTnLst>
                              <p:par>
                                <p:cTn id="261" nodeType="clickEffect" fill="hold" presetClass="entr" presetID="1">
                                  <p:stCondLst>
                                    <p:cond delay="0"/>
                                  </p:stCondLst>
                                  <p:childTnLst>
                                    <p:set>
                                      <p:cBhvr>
                                        <p:cTn id="262" dur="1" fill="hold">
                                          <p:stCondLst>
                                            <p:cond delay="0"/>
                                          </p:stCondLst>
                                        </p:cTn>
                                        <p:tgtEl>
                                          <p:spTgt spid="780"/>
                                        </p:tgtEl>
                                        <p:attrNameLst>
                                          <p:attrName>style.visibility</p:attrName>
                                        </p:attrNameLst>
                                      </p:cBhvr>
                                      <p:to>
                                        <p:strVal val="visible"/>
                                      </p:to>
                                    </p:set>
                                  </p:childTnLst>
                                </p:cTn>
                              </p:par>
                              <p:par>
                                <p:cTn id="263" nodeType="withEffect" fill="hold" presetClass="entr" presetID="1">
                                  <p:stCondLst>
                                    <p:cond delay="0"/>
                                  </p:stCondLst>
                                  <p:childTnLst>
                                    <p:set>
                                      <p:cBhvr>
                                        <p:cTn id="264"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nl-NL" sz="4400" spc="-1" strike="noStrike">
                <a:solidFill>
                  <a:srgbClr val="000000"/>
                </a:solidFill>
                <a:latin typeface="Calibri Light"/>
              </a:rPr>
              <a:t>opdracht</a:t>
            </a:r>
            <a:endParaRPr b="0" lang="nl-NL" sz="4400" spc="-1" strike="noStrike">
              <a:latin typeface="Arial"/>
            </a:endParaRPr>
          </a:p>
        </p:txBody>
      </p:sp>
      <p:sp>
        <p:nvSpPr>
          <p:cNvPr id="782"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Lees pagina 128 – 129</a:t>
            </a:r>
            <a:endParaRPr b="0" lang="nl-NL" sz="2800" spc="-1" strike="noStrike">
              <a:latin typeface="Arial"/>
            </a:endParaRPr>
          </a:p>
          <a:p>
            <a:pPr>
              <a:lnSpc>
                <a:spcPct val="90000"/>
              </a:lnSpc>
              <a:spcBef>
                <a:spcPts val="1001"/>
              </a:spcBef>
            </a:pP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Beschrijf de vier verschillende eiwitstructuren.</a:t>
            </a:r>
            <a:endParaRPr b="0" lang="nl-NL" sz="2800" spc="-1" strike="noStrike">
              <a:latin typeface="Arial"/>
            </a:endParaRPr>
          </a:p>
          <a:p>
            <a:pPr>
              <a:lnSpc>
                <a:spcPct val="90000"/>
              </a:lnSpc>
              <a:spcBef>
                <a:spcPts val="1001"/>
              </a:spcBef>
            </a:pP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Vorm een duo. Leg je antwoord aan elkaar uit en controleer of je het met elkaar eens bent.</a:t>
            </a:r>
            <a:endParaRPr b="0" lang="nl-NL" sz="2800" spc="-1" strike="noStrike">
              <a:latin typeface="Arial"/>
            </a:endParaRPr>
          </a:p>
          <a:p>
            <a:pPr>
              <a:lnSpc>
                <a:spcPct val="90000"/>
              </a:lnSpc>
              <a:spcBef>
                <a:spcPts val="1001"/>
              </a:spcBef>
            </a:pPr>
            <a:endParaRPr b="0" lang="nl-NL" sz="2800" spc="-1" strike="noStrike">
              <a:latin typeface="Arial"/>
            </a:endParaRPr>
          </a:p>
          <a:p>
            <a:pPr>
              <a:lnSpc>
                <a:spcPct val="90000"/>
              </a:lnSpc>
              <a:spcBef>
                <a:spcPts val="1001"/>
              </a:spcBef>
              <a:tabLst>
                <a:tab algn="l" pos="0"/>
              </a:tabLst>
            </a:pPr>
            <a:endParaRPr b="0" lang="nl-NL" sz="2800" spc="-1" strike="noStrike">
              <a:latin typeface="Arial"/>
            </a:endParaRPr>
          </a:p>
        </p:txBody>
      </p:sp>
    </p:spTree>
  </p:cSld>
  <mc:AlternateContent>
    <mc:Choice Requires="p14">
      <p:transition spd="slow" p14:dur="2000"/>
    </mc:Choice>
    <mc:Fallback>
      <p:transition spd="slow"/>
    </mc:Fallback>
  </mc:AlternateContent>
  <p:timing>
    <p:tnLst>
      <p:par>
        <p:cTn id="265" dur="indefinite" restart="never" nodeType="tmRoot">
          <p:childTnLst>
            <p:seq>
              <p:cTn id="266" dur="indefinite" nodeType="mainSeq">
                <p:childTnLst>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78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CustomShape 1"/>
          <p:cNvSpPr/>
          <p:nvPr/>
        </p:nvSpPr>
        <p:spPr>
          <a:xfrm>
            <a:off x="1814400" y="290520"/>
            <a:ext cx="8852760" cy="69912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1" lang="nl-NL" sz="2000" spc="-1" strike="noStrike">
                <a:solidFill>
                  <a:srgbClr val="000000"/>
                </a:solidFill>
                <a:latin typeface="Calibri"/>
                <a:ea typeface="Times New Roman"/>
              </a:rPr>
              <a:t>4 niveaus van eiwit structuur:</a:t>
            </a:r>
            <a:endParaRPr b="0" lang="nl-NL" sz="2000" spc="-1" strike="noStrike">
              <a:latin typeface="Arial"/>
            </a:endParaRPr>
          </a:p>
          <a:p>
            <a:pPr>
              <a:lnSpc>
                <a:spcPct val="100000"/>
              </a:lnSpc>
              <a:tabLst>
                <a:tab algn="l" pos="457200"/>
              </a:tabLst>
            </a:pPr>
            <a:endParaRPr b="0" lang="nl-NL" sz="2000" spc="-1" strike="noStrike">
              <a:latin typeface="Arial"/>
            </a:endParaRPr>
          </a:p>
        </p:txBody>
      </p:sp>
      <p:sp>
        <p:nvSpPr>
          <p:cNvPr id="784" name="CustomShape 2"/>
          <p:cNvSpPr/>
          <p:nvPr/>
        </p:nvSpPr>
        <p:spPr>
          <a:xfrm>
            <a:off x="8991720" y="0"/>
            <a:ext cx="167580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785" name="CustomShape 3"/>
          <p:cNvSpPr/>
          <p:nvPr/>
        </p:nvSpPr>
        <p:spPr>
          <a:xfrm>
            <a:off x="1814400" y="1220040"/>
            <a:ext cx="8852760" cy="91332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0" lang="nl-NL" sz="1800" spc="-1" strike="noStrike">
                <a:solidFill>
                  <a:srgbClr val="0000ff"/>
                </a:solidFill>
                <a:latin typeface="Calibri"/>
                <a:ea typeface="Times New Roman"/>
              </a:rPr>
              <a:t>Primaire structuur</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Volgorde van aminozuren in polypeptide (van begin tot eind)</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(DNA</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RNA</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eiwit)</a:t>
            </a:r>
            <a:endParaRPr b="0" lang="nl-NL" sz="1800" spc="-1" strike="noStrike">
              <a:latin typeface="Arial"/>
            </a:endParaRPr>
          </a:p>
        </p:txBody>
      </p:sp>
      <p:sp>
        <p:nvSpPr>
          <p:cNvPr id="786" name="CustomShape 4"/>
          <p:cNvSpPr/>
          <p:nvPr/>
        </p:nvSpPr>
        <p:spPr>
          <a:xfrm>
            <a:off x="1814400" y="2315520"/>
            <a:ext cx="8852760" cy="118764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0" lang="nl-NL" sz="1800" spc="-1" strike="noStrike">
                <a:solidFill>
                  <a:srgbClr val="0000ff"/>
                </a:solidFill>
                <a:latin typeface="Calibri"/>
                <a:ea typeface="Times New Roman"/>
              </a:rPr>
              <a:t>Secondaire structuur</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Bepaalt door de “backbone” van aminozuur keten</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(α- helix en β- sheet)</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(H-bindingen)</a:t>
            </a:r>
            <a:endParaRPr b="0" lang="nl-NL" sz="1800" spc="-1" strike="noStrike">
              <a:latin typeface="Arial"/>
            </a:endParaRPr>
          </a:p>
        </p:txBody>
      </p:sp>
      <p:sp>
        <p:nvSpPr>
          <p:cNvPr id="787" name="CustomShape 5"/>
          <p:cNvSpPr/>
          <p:nvPr/>
        </p:nvSpPr>
        <p:spPr>
          <a:xfrm>
            <a:off x="1814400" y="3717360"/>
            <a:ext cx="8852760" cy="146196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0" lang="nl-NL" sz="1800" spc="-1" strike="noStrike">
                <a:solidFill>
                  <a:srgbClr val="0000ff"/>
                </a:solidFill>
                <a:latin typeface="Calibri"/>
                <a:ea typeface="Times New Roman"/>
              </a:rPr>
              <a:t>Tertiaire structuur</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Vouwing de polypeptide door interacties tussen de zijketens van de aminozuren.</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(voorbeeld: zwavel groepen (cysteine) of hydrofobe interacties; aromatische </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aminozuren)</a:t>
            </a:r>
            <a:endParaRPr b="0" lang="nl-NL" sz="1800" spc="-1" strike="noStrike">
              <a:latin typeface="Arial"/>
            </a:endParaRPr>
          </a:p>
          <a:p>
            <a:pPr>
              <a:lnSpc>
                <a:spcPct val="100000"/>
              </a:lnSpc>
              <a:tabLst>
                <a:tab algn="l" pos="457200"/>
              </a:tabLst>
            </a:pPr>
            <a:endParaRPr b="0" lang="nl-NL" sz="1800" spc="-1" strike="noStrike">
              <a:latin typeface="Arial"/>
            </a:endParaRPr>
          </a:p>
        </p:txBody>
      </p:sp>
      <p:sp>
        <p:nvSpPr>
          <p:cNvPr id="788" name="CustomShape 6"/>
          <p:cNvSpPr/>
          <p:nvPr/>
        </p:nvSpPr>
        <p:spPr>
          <a:xfrm>
            <a:off x="1814400" y="5182200"/>
            <a:ext cx="8852760" cy="91332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0" lang="nl-NL" sz="1800" spc="-1" strike="noStrike">
                <a:solidFill>
                  <a:srgbClr val="0000ff"/>
                </a:solidFill>
                <a:latin typeface="Calibri"/>
                <a:ea typeface="Times New Roman"/>
              </a:rPr>
              <a:t>Kwaternaire structuur </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Vouwing van meerdere polypeptiden tot 1 groter eiwit</a:t>
            </a:r>
            <a:endParaRPr b="0" lang="nl-NL" sz="1800" spc="-1" strike="noStrike">
              <a:latin typeface="Arial"/>
            </a:endParaRPr>
          </a:p>
          <a:p>
            <a:pPr>
              <a:lnSpc>
                <a:spcPct val="100000"/>
              </a:lnSpc>
              <a:tabLst>
                <a:tab algn="l" pos="457200"/>
              </a:tabLst>
            </a:pPr>
            <a:endParaRPr b="0" lang="nl-NL" sz="1800" spc="-1" strike="noStrike">
              <a:latin typeface="Arial"/>
            </a:endParaRPr>
          </a:p>
        </p:txBody>
      </p:sp>
      <p:sp>
        <p:nvSpPr>
          <p:cNvPr id="789" name="CustomShape 7"/>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9070C64-1B2C-4E4C-B5A4-28ACBDE02C5D}"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timing>
    <p:tnLst>
      <p:par>
        <p:cTn id="271" dur="indefinite" restart="never" nodeType="tmRoot">
          <p:childTnLst>
            <p:seq>
              <p:cTn id="272" dur="indefinite" nodeType="mainSeq">
                <p:childTnLst>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785"/>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786"/>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nodeType="clickEffect" fill="hold" presetClass="entr" presetID="1">
                                  <p:stCondLst>
                                    <p:cond delay="0"/>
                                  </p:stCondLst>
                                  <p:childTnLst>
                                    <p:set>
                                      <p:cBhvr>
                                        <p:cTn id="284" dur="1" fill="hold">
                                          <p:stCondLst>
                                            <p:cond delay="0"/>
                                          </p:stCondLst>
                                        </p:cTn>
                                        <p:tgtEl>
                                          <p:spTgt spid="787"/>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nodeType="clickEffect" fill="hold" presetClass="entr" presetID="1">
                                  <p:stCondLst>
                                    <p:cond delay="0"/>
                                  </p:stCondLst>
                                  <p:childTnLst>
                                    <p:set>
                                      <p:cBhvr>
                                        <p:cTn id="288" dur="1" fill="hold">
                                          <p:stCondLst>
                                            <p:cond delay="0"/>
                                          </p:stCondLst>
                                        </p:cTn>
                                        <p:tgtEl>
                                          <p:spTgt spid="7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CustomShape 1"/>
          <p:cNvSpPr/>
          <p:nvPr/>
        </p:nvSpPr>
        <p:spPr>
          <a:xfrm>
            <a:off x="2300760" y="533520"/>
            <a:ext cx="2440800" cy="20102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1800" spc="-1" strike="noStrike" u="sng">
                <a:solidFill>
                  <a:srgbClr val="000000"/>
                </a:solidFill>
                <a:uFillTx/>
                <a:latin typeface="Calibri"/>
                <a:ea typeface="DejaVu Sans"/>
              </a:rPr>
              <a:t>Primaire structuur:</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en-US" sz="1800" spc="-1" strike="noStrike">
                <a:solidFill>
                  <a:srgbClr val="000000"/>
                </a:solidFill>
                <a:latin typeface="Calibri"/>
                <a:ea typeface="DejaVu Sans"/>
              </a:rPr>
              <a:t>Aminozuur volgorde</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en-US" sz="1800" spc="-1" strike="noStrike">
                <a:solidFill>
                  <a:srgbClr val="000000"/>
                </a:solidFill>
                <a:latin typeface="Calibri"/>
                <a:ea typeface="DejaVu Sans"/>
              </a:rPr>
              <a:t>N-terminus (= begin) en </a:t>
            </a:r>
            <a:endParaRPr b="0" lang="nl-NL" sz="1800" spc="-1" strike="noStrike">
              <a:latin typeface="Arial"/>
            </a:endParaRPr>
          </a:p>
          <a:p>
            <a:pPr>
              <a:lnSpc>
                <a:spcPct val="100000"/>
              </a:lnSpc>
            </a:pPr>
            <a:r>
              <a:rPr b="0" lang="en-US" sz="1800" spc="-1" strike="noStrike">
                <a:solidFill>
                  <a:srgbClr val="000000"/>
                </a:solidFill>
                <a:latin typeface="Calibri"/>
                <a:ea typeface="DejaVu Sans"/>
              </a:rPr>
              <a:t>C-terminus (= eind)</a:t>
            </a:r>
            <a:endParaRPr b="0" lang="nl-NL" sz="1800" spc="-1" strike="noStrike">
              <a:latin typeface="Arial"/>
            </a:endParaRPr>
          </a:p>
          <a:p>
            <a:pPr>
              <a:lnSpc>
                <a:spcPct val="100000"/>
              </a:lnSpc>
            </a:pPr>
            <a:endParaRPr b="0" lang="nl-NL" sz="1800" spc="-1" strike="noStrike">
              <a:latin typeface="Arial"/>
            </a:endParaRPr>
          </a:p>
        </p:txBody>
      </p:sp>
      <p:sp>
        <p:nvSpPr>
          <p:cNvPr id="791" name="CustomShape 2"/>
          <p:cNvSpPr/>
          <p:nvPr/>
        </p:nvSpPr>
        <p:spPr>
          <a:xfrm>
            <a:off x="9174240" y="11520"/>
            <a:ext cx="14626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792"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718962A-24A1-4C46-BF3D-9A138C5C869F}" type="slidenum">
              <a:rPr b="0" lang="en-US" sz="1200" spc="-1" strike="noStrike">
                <a:solidFill>
                  <a:srgbClr val="8b8b8b"/>
                </a:solidFill>
                <a:latin typeface="Calibri"/>
              </a:rPr>
              <a:t>&lt;number&gt;</a:t>
            </a:fld>
            <a:endParaRPr b="0" lang="nl-NL" sz="1200" spc="-1" strike="noStrike">
              <a:latin typeface="Arial"/>
            </a:endParaRPr>
          </a:p>
        </p:txBody>
      </p:sp>
      <p:pic>
        <p:nvPicPr>
          <p:cNvPr id="793" name="Picture 1" descr=""/>
          <p:cNvPicPr/>
          <p:nvPr/>
        </p:nvPicPr>
        <p:blipFill>
          <a:blip r:embed="rId1"/>
          <a:stretch/>
        </p:blipFill>
        <p:spPr>
          <a:xfrm>
            <a:off x="6467400" y="685800"/>
            <a:ext cx="3986640" cy="6047640"/>
          </a:xfrm>
          <a:prstGeom prst="rect">
            <a:avLst/>
          </a:prstGeom>
          <a:ln>
            <a:noFill/>
          </a:ln>
        </p:spPr>
      </p:pic>
      <p:grpSp>
        <p:nvGrpSpPr>
          <p:cNvPr id="794" name="Group 4"/>
          <p:cNvGrpSpPr/>
          <p:nvPr/>
        </p:nvGrpSpPr>
        <p:grpSpPr>
          <a:xfrm>
            <a:off x="1721880" y="4572000"/>
            <a:ext cx="3839760" cy="2000880"/>
            <a:chOff x="1721880" y="4572000"/>
            <a:chExt cx="3839760" cy="2000880"/>
          </a:xfrm>
        </p:grpSpPr>
        <p:sp>
          <p:nvSpPr>
            <p:cNvPr id="795" name="CustomShape 5"/>
            <p:cNvSpPr/>
            <p:nvPr/>
          </p:nvSpPr>
          <p:spPr>
            <a:xfrm>
              <a:off x="1905120" y="4991040"/>
              <a:ext cx="3047400" cy="1581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400" spc="-1" strike="noStrike">
                  <a:solidFill>
                    <a:srgbClr val="000000"/>
                  </a:solidFill>
                  <a:latin typeface="Courier New"/>
                  <a:ea typeface="DejaVu Sans"/>
                </a:rPr>
                <a:t>  </a:t>
              </a:r>
              <a:r>
                <a:rPr b="0" lang="nl-NL" sz="1400" spc="-1" strike="noStrike">
                  <a:solidFill>
                    <a:srgbClr val="000000"/>
                  </a:solidFill>
                  <a:latin typeface="Courier New"/>
                  <a:ea typeface="DejaVu Sans"/>
                </a:rPr>
                <a:t>1 gptgtgeskc plmvkvldav </a:t>
              </a:r>
              <a:endParaRPr b="0" lang="nl-NL" sz="1400" spc="-1" strike="noStrike">
                <a:latin typeface="Arial"/>
              </a:endParaRPr>
            </a:p>
            <a:p>
              <a:pPr>
                <a:lnSpc>
                  <a:spcPct val="100000"/>
                </a:lnSpc>
              </a:pPr>
              <a:r>
                <a:rPr b="0" lang="nl-NL" sz="1400" spc="-1" strike="noStrike">
                  <a:solidFill>
                    <a:srgbClr val="000000"/>
                  </a:solidFill>
                  <a:latin typeface="Courier New"/>
                  <a:ea typeface="DejaVu Sans"/>
                </a:rPr>
                <a:t> </a:t>
              </a:r>
              <a:r>
                <a:rPr b="0" lang="nl-NL" sz="1400" spc="-1" strike="noStrike">
                  <a:solidFill>
                    <a:srgbClr val="000000"/>
                  </a:solidFill>
                  <a:latin typeface="Courier New"/>
                  <a:ea typeface="DejaVu Sans"/>
                </a:rPr>
                <a:t>21 rgspainvav hvfrkaaddt </a:t>
              </a:r>
              <a:endParaRPr b="0" lang="nl-NL" sz="1400" spc="-1" strike="noStrike">
                <a:latin typeface="Arial"/>
              </a:endParaRPr>
            </a:p>
            <a:p>
              <a:pPr>
                <a:lnSpc>
                  <a:spcPct val="100000"/>
                </a:lnSpc>
              </a:pPr>
              <a:r>
                <a:rPr b="0" lang="nl-NL" sz="1400" spc="-1" strike="noStrike">
                  <a:solidFill>
                    <a:srgbClr val="000000"/>
                  </a:solidFill>
                  <a:latin typeface="Courier New"/>
                  <a:ea typeface="DejaVu Sans"/>
                </a:rPr>
                <a:t> </a:t>
              </a:r>
              <a:r>
                <a:rPr b="0" lang="nl-NL" sz="1400" spc="-1" strike="noStrike">
                  <a:solidFill>
                    <a:srgbClr val="000000"/>
                  </a:solidFill>
                  <a:latin typeface="Courier New"/>
                  <a:ea typeface="DejaVu Sans"/>
                </a:rPr>
                <a:t>41 wepfasgkts esgelhgltt</a:t>
              </a:r>
              <a:endParaRPr b="0" lang="nl-NL" sz="1400" spc="-1" strike="noStrike">
                <a:latin typeface="Arial"/>
              </a:endParaRPr>
            </a:p>
            <a:p>
              <a:pPr>
                <a:lnSpc>
                  <a:spcPct val="100000"/>
                </a:lnSpc>
              </a:pPr>
              <a:r>
                <a:rPr b="0" lang="nl-NL" sz="1400" spc="-1" strike="noStrike">
                  <a:solidFill>
                    <a:srgbClr val="000000"/>
                  </a:solidFill>
                  <a:latin typeface="Courier New"/>
                  <a:ea typeface="DejaVu Sans"/>
                </a:rPr>
                <a:t> </a:t>
              </a:r>
              <a:r>
                <a:rPr b="0" lang="nl-NL" sz="1400" spc="-1" strike="noStrike">
                  <a:solidFill>
                    <a:srgbClr val="000000"/>
                  </a:solidFill>
                  <a:latin typeface="Courier New"/>
                  <a:ea typeface="DejaVu Sans"/>
                </a:rPr>
                <a:t>61 eeqfvegiyk veidtksywk </a:t>
              </a:r>
              <a:endParaRPr b="0" lang="nl-NL" sz="1400" spc="-1" strike="noStrike">
                <a:latin typeface="Arial"/>
              </a:endParaRPr>
            </a:p>
            <a:p>
              <a:pPr>
                <a:lnSpc>
                  <a:spcPct val="100000"/>
                </a:lnSpc>
              </a:pPr>
              <a:r>
                <a:rPr b="0" lang="nl-NL" sz="1400" spc="-1" strike="noStrike">
                  <a:solidFill>
                    <a:srgbClr val="000000"/>
                  </a:solidFill>
                  <a:latin typeface="Courier New"/>
                  <a:ea typeface="DejaVu Sans"/>
                </a:rPr>
                <a:t> </a:t>
              </a:r>
              <a:r>
                <a:rPr b="0" lang="nl-NL" sz="1400" spc="-1" strike="noStrike">
                  <a:solidFill>
                    <a:srgbClr val="000000"/>
                  </a:solidFill>
                  <a:latin typeface="Courier New"/>
                  <a:ea typeface="DejaVu Sans"/>
                </a:rPr>
                <a:t>81 algispfheh aevvftands </a:t>
              </a:r>
              <a:endParaRPr b="0" lang="nl-NL" sz="1400" spc="-1" strike="noStrike">
                <a:latin typeface="Arial"/>
              </a:endParaRPr>
            </a:p>
            <a:p>
              <a:pPr>
                <a:lnSpc>
                  <a:spcPct val="100000"/>
                </a:lnSpc>
              </a:pPr>
              <a:r>
                <a:rPr b="0" lang="nl-NL" sz="1400" spc="-1" strike="noStrike">
                  <a:solidFill>
                    <a:srgbClr val="000000"/>
                  </a:solidFill>
                  <a:latin typeface="Courier New"/>
                  <a:ea typeface="DejaVu Sans"/>
                </a:rPr>
                <a:t>100 gprrytiaal lspysystta </a:t>
              </a:r>
              <a:endParaRPr b="0" lang="nl-NL" sz="1400" spc="-1" strike="noStrike">
                <a:latin typeface="Arial"/>
              </a:endParaRPr>
            </a:p>
            <a:p>
              <a:pPr>
                <a:lnSpc>
                  <a:spcPct val="100000"/>
                </a:lnSpc>
              </a:pPr>
              <a:r>
                <a:rPr b="0" lang="nl-NL" sz="1400" spc="-1" strike="noStrike">
                  <a:solidFill>
                    <a:srgbClr val="000000"/>
                  </a:solidFill>
                  <a:latin typeface="Courier New"/>
                  <a:ea typeface="DejaVu Sans"/>
                </a:rPr>
                <a:t>121 vvtnpke </a:t>
              </a:r>
              <a:endParaRPr b="0" lang="nl-NL" sz="1400" spc="-1" strike="noStrike">
                <a:latin typeface="Arial"/>
              </a:endParaRPr>
            </a:p>
          </p:txBody>
        </p:sp>
        <p:sp>
          <p:nvSpPr>
            <p:cNvPr id="796" name="CustomShape 6"/>
            <p:cNvSpPr/>
            <p:nvPr/>
          </p:nvSpPr>
          <p:spPr>
            <a:xfrm>
              <a:off x="1721880" y="4572000"/>
              <a:ext cx="38397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(op te zoeken in databases zoals BlastP)</a:t>
              </a:r>
              <a:endParaRPr b="0" lang="nl-NL" sz="1800" spc="-1" strike="noStrike">
                <a:latin typeface="Arial"/>
              </a:endParaRPr>
            </a:p>
          </p:txBody>
        </p:sp>
      </p:grpSp>
      <p:sp>
        <p:nvSpPr>
          <p:cNvPr id="797" name="CustomShape 7"/>
          <p:cNvSpPr/>
          <p:nvPr/>
        </p:nvSpPr>
        <p:spPr>
          <a:xfrm>
            <a:off x="6400800" y="648720"/>
            <a:ext cx="2059560" cy="30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89" dur="indefinite" restart="never" nodeType="tmRoot">
          <p:childTnLst>
            <p:seq>
              <p:cTn id="290" dur="indefinite" nodeType="mainSeq">
                <p:childTnLst>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98" name="Group 1"/>
          <p:cNvGrpSpPr/>
          <p:nvPr/>
        </p:nvGrpSpPr>
        <p:grpSpPr>
          <a:xfrm>
            <a:off x="2209680" y="1371600"/>
            <a:ext cx="7619400" cy="3475800"/>
            <a:chOff x="2209680" y="1371600"/>
            <a:chExt cx="7619400" cy="3475800"/>
          </a:xfrm>
        </p:grpSpPr>
        <p:pic>
          <p:nvPicPr>
            <p:cNvPr id="799" name="Picture 5" descr="05_20bSecondaryStructur_CL.jpg"/>
            <p:cNvPicPr/>
            <p:nvPr/>
          </p:nvPicPr>
          <p:blipFill>
            <a:blip r:embed="rId1"/>
            <a:stretch/>
          </p:blipFill>
          <p:spPr>
            <a:xfrm>
              <a:off x="2209680" y="1371600"/>
              <a:ext cx="7619400" cy="3475800"/>
            </a:xfrm>
            <a:prstGeom prst="rect">
              <a:avLst/>
            </a:prstGeom>
            <a:ln w="9360">
              <a:noFill/>
            </a:ln>
          </p:spPr>
        </p:pic>
        <p:sp>
          <p:nvSpPr>
            <p:cNvPr id="800" name="CustomShape 2"/>
            <p:cNvSpPr/>
            <p:nvPr/>
          </p:nvSpPr>
          <p:spPr>
            <a:xfrm>
              <a:off x="6774120" y="3690000"/>
              <a:ext cx="2858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nl-NL" sz="1800" spc="-1" strike="noStrike">
                  <a:solidFill>
                    <a:srgbClr val="afabab"/>
                  </a:solidFill>
                  <a:latin typeface="Calibri"/>
                  <a:ea typeface="DejaVu Sans"/>
                </a:rPr>
                <a:t>x</a:t>
              </a:r>
              <a:endParaRPr b="0" lang="nl-NL" sz="1800" spc="-1" strike="noStrike">
                <a:latin typeface="Arial"/>
              </a:endParaRPr>
            </a:p>
          </p:txBody>
        </p:sp>
      </p:grpSp>
      <p:sp>
        <p:nvSpPr>
          <p:cNvPr id="801" name="CustomShape 3"/>
          <p:cNvSpPr/>
          <p:nvPr/>
        </p:nvSpPr>
        <p:spPr>
          <a:xfrm>
            <a:off x="1857960" y="5400720"/>
            <a:ext cx="7749000" cy="6386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u="sng">
                <a:solidFill>
                  <a:srgbClr val="000000"/>
                </a:solidFill>
                <a:uFillTx/>
                <a:latin typeface="Calibri"/>
                <a:ea typeface="DejaVu Sans"/>
              </a:rPr>
              <a:t>α-helix: </a:t>
            </a:r>
            <a:r>
              <a:rPr b="0" lang="nl-NL" sz="1800" spc="-1" strike="noStrike">
                <a:solidFill>
                  <a:srgbClr val="000000"/>
                </a:solidFill>
                <a:latin typeface="Calibri"/>
                <a:ea typeface="DejaVu Sans"/>
              </a:rPr>
              <a:t>resulteert door O···H bindingen tussen aminozuren (om de 4 aminozuren)</a:t>
            </a:r>
            <a:endParaRPr b="0" lang="nl-NL" sz="1800" spc="-1" strike="noStrike">
              <a:latin typeface="Arial"/>
            </a:endParaRPr>
          </a:p>
          <a:p>
            <a:pPr>
              <a:lnSpc>
                <a:spcPct val="100000"/>
              </a:lnSpc>
            </a:pPr>
            <a:endParaRPr b="0" lang="nl-NL" sz="1800" spc="-1" strike="noStrike">
              <a:latin typeface="Arial"/>
            </a:endParaRPr>
          </a:p>
        </p:txBody>
      </p:sp>
      <p:sp>
        <p:nvSpPr>
          <p:cNvPr id="802" name="CustomShape 4"/>
          <p:cNvSpPr/>
          <p:nvPr/>
        </p:nvSpPr>
        <p:spPr>
          <a:xfrm>
            <a:off x="1915200" y="380880"/>
            <a:ext cx="226692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1800" spc="-1" strike="noStrike" u="sng">
                <a:solidFill>
                  <a:srgbClr val="000000"/>
                </a:solidFill>
                <a:uFillTx/>
                <a:latin typeface="Calibri"/>
                <a:ea typeface="DejaVu Sans"/>
              </a:rPr>
              <a:t>Secondaire structuur: </a:t>
            </a:r>
            <a:endParaRPr b="0" lang="nl-NL" sz="1800" spc="-1" strike="noStrike">
              <a:latin typeface="Arial"/>
            </a:endParaRPr>
          </a:p>
        </p:txBody>
      </p:sp>
      <p:sp>
        <p:nvSpPr>
          <p:cNvPr id="803" name="CustomShape 5"/>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804" name="CustomShape 6"/>
          <p:cNvSpPr/>
          <p:nvPr/>
        </p:nvSpPr>
        <p:spPr>
          <a:xfrm rot="21359400">
            <a:off x="5257440" y="3657600"/>
            <a:ext cx="380160" cy="759600"/>
          </a:xfrm>
          <a:prstGeom prst="ellipse">
            <a:avLst/>
          </a:prstGeom>
          <a:noFill/>
          <a:ln w="25560">
            <a:solidFill>
              <a:srgbClr val="ff0000"/>
            </a:solidFill>
            <a:round/>
          </a:ln>
        </p:spPr>
        <p:style>
          <a:lnRef idx="0"/>
          <a:fillRef idx="0"/>
          <a:effectRef idx="0"/>
          <a:fontRef idx="minor"/>
        </p:style>
      </p:sp>
      <p:sp>
        <p:nvSpPr>
          <p:cNvPr id="805" name="CustomShape 7"/>
          <p:cNvSpPr/>
          <p:nvPr/>
        </p:nvSpPr>
        <p:spPr>
          <a:xfrm rot="16476000">
            <a:off x="4989600" y="4154400"/>
            <a:ext cx="380160" cy="759600"/>
          </a:xfrm>
          <a:prstGeom prst="ellipse">
            <a:avLst/>
          </a:prstGeom>
          <a:noFill/>
          <a:ln w="25560">
            <a:solidFill>
              <a:srgbClr val="ff0000"/>
            </a:solidFill>
            <a:round/>
          </a:ln>
        </p:spPr>
        <p:style>
          <a:lnRef idx="0"/>
          <a:fillRef idx="0"/>
          <a:effectRef idx="0"/>
          <a:fontRef idx="minor"/>
        </p:style>
      </p:sp>
      <p:sp>
        <p:nvSpPr>
          <p:cNvPr id="806" name="CustomShape 8"/>
          <p:cNvSpPr/>
          <p:nvPr/>
        </p:nvSpPr>
        <p:spPr>
          <a:xfrm rot="16865400">
            <a:off x="4424040" y="3123000"/>
            <a:ext cx="532800" cy="697680"/>
          </a:xfrm>
          <a:prstGeom prst="ellipse">
            <a:avLst/>
          </a:prstGeom>
          <a:noFill/>
          <a:ln w="25560">
            <a:solidFill>
              <a:srgbClr val="ff0000"/>
            </a:solidFill>
            <a:round/>
          </a:ln>
        </p:spPr>
        <p:style>
          <a:lnRef idx="0"/>
          <a:fillRef idx="0"/>
          <a:effectRef idx="0"/>
          <a:fontRef idx="minor"/>
        </p:style>
      </p:sp>
      <p:sp>
        <p:nvSpPr>
          <p:cNvPr id="807" name="CustomShape 9"/>
          <p:cNvSpPr/>
          <p:nvPr/>
        </p:nvSpPr>
        <p:spPr>
          <a:xfrm rot="20589000">
            <a:off x="4705200" y="3657600"/>
            <a:ext cx="380160" cy="759600"/>
          </a:xfrm>
          <a:prstGeom prst="ellipse">
            <a:avLst/>
          </a:prstGeom>
          <a:noFill/>
          <a:ln w="25560">
            <a:solidFill>
              <a:srgbClr val="ff0000"/>
            </a:solidFill>
            <a:round/>
          </a:ln>
        </p:spPr>
        <p:style>
          <a:lnRef idx="0"/>
          <a:fillRef idx="0"/>
          <a:effectRef idx="0"/>
          <a:fontRef idx="minor"/>
        </p:style>
      </p:sp>
      <p:sp>
        <p:nvSpPr>
          <p:cNvPr id="808" name="CustomShape 10"/>
          <p:cNvSpPr/>
          <p:nvPr/>
        </p:nvSpPr>
        <p:spPr>
          <a:xfrm>
            <a:off x="1874520" y="6019920"/>
            <a:ext cx="76622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l-GR" sz="1800" spc="-1" strike="noStrike" u="sng">
                <a:solidFill>
                  <a:srgbClr val="000000"/>
                </a:solidFill>
                <a:uFillTx/>
                <a:latin typeface="Calibri"/>
                <a:ea typeface="DejaVu Sans"/>
              </a:rPr>
              <a:t>β</a:t>
            </a:r>
            <a:r>
              <a:rPr b="0" lang="nl-NL" sz="1800" spc="-1" strike="noStrike" u="sng">
                <a:solidFill>
                  <a:srgbClr val="000000"/>
                </a:solidFill>
                <a:uFillTx/>
                <a:latin typeface="Calibri"/>
                <a:ea typeface="DejaVu Sans"/>
              </a:rPr>
              <a:t>-sheet: </a:t>
            </a:r>
            <a:r>
              <a:rPr b="0" lang="nl-NL" sz="1800" spc="-1" strike="noStrike">
                <a:solidFill>
                  <a:srgbClr val="000000"/>
                </a:solidFill>
                <a:latin typeface="Calibri"/>
                <a:ea typeface="DejaVu Sans"/>
              </a:rPr>
              <a:t>resulteert door O···H bindingen tussen 2 parallelle polypeptiden (intern)</a:t>
            </a:r>
            <a:endParaRPr b="0" lang="nl-NL" sz="1800" spc="-1" strike="noStrike">
              <a:latin typeface="Arial"/>
            </a:endParaRPr>
          </a:p>
        </p:txBody>
      </p:sp>
      <p:sp>
        <p:nvSpPr>
          <p:cNvPr id="809" name="CustomShape 11"/>
          <p:cNvSpPr/>
          <p:nvPr/>
        </p:nvSpPr>
        <p:spPr>
          <a:xfrm rot="16200000">
            <a:off x="7156440" y="-233640"/>
            <a:ext cx="685080" cy="4050720"/>
          </a:xfrm>
          <a:prstGeom prst="ellipse">
            <a:avLst/>
          </a:prstGeom>
          <a:noFill/>
          <a:ln w="25560">
            <a:solidFill>
              <a:srgbClr val="ff0000"/>
            </a:solidFill>
            <a:round/>
          </a:ln>
        </p:spPr>
        <p:style>
          <a:lnRef idx="0"/>
          <a:fillRef idx="0"/>
          <a:effectRef idx="0"/>
          <a:fontRef idx="minor"/>
        </p:style>
      </p:sp>
      <p:sp>
        <p:nvSpPr>
          <p:cNvPr id="810" name="CustomShape 12"/>
          <p:cNvSpPr/>
          <p:nvPr/>
        </p:nvSpPr>
        <p:spPr>
          <a:xfrm rot="16200000">
            <a:off x="7232400" y="680040"/>
            <a:ext cx="685080" cy="4050720"/>
          </a:xfrm>
          <a:prstGeom prst="ellipse">
            <a:avLst/>
          </a:prstGeom>
          <a:noFill/>
          <a:ln w="25560">
            <a:solidFill>
              <a:srgbClr val="ff0000"/>
            </a:solidFill>
            <a:round/>
          </a:ln>
        </p:spPr>
        <p:style>
          <a:lnRef idx="0"/>
          <a:fillRef idx="0"/>
          <a:effectRef idx="0"/>
          <a:fontRef idx="minor"/>
        </p:style>
      </p:sp>
      <p:sp>
        <p:nvSpPr>
          <p:cNvPr id="811" name="CustomShape 1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D503ED3-9A5D-4A75-A1EC-E1FB05FD04C6}"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timing>
    <p:tnLst>
      <p:par>
        <p:cTn id="295" dur="indefinite" restart="never" nodeType="tmRoot">
          <p:childTnLst>
            <p:seq>
              <p:cTn id="296" dur="indefinite" nodeType="mainSeq">
                <p:childTnLst>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tgtEl>
                                          <p:spTgt spid="801"/>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806"/>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807"/>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tgtEl>
                                          <p:spTgt spid="805"/>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
                                  <p:stCondLst>
                                    <p:cond delay="0"/>
                                  </p:stCondLst>
                                  <p:childTnLst>
                                    <p:set>
                                      <p:cBhvr>
                                        <p:cTn id="316" dur="1" fill="hold">
                                          <p:stCondLst>
                                            <p:cond delay="0"/>
                                          </p:stCondLst>
                                        </p:cTn>
                                        <p:tgtEl>
                                          <p:spTgt spid="804"/>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808"/>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809"/>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8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CustomShape 1"/>
          <p:cNvSpPr/>
          <p:nvPr/>
        </p:nvSpPr>
        <p:spPr>
          <a:xfrm>
            <a:off x="6323040" y="5562720"/>
            <a:ext cx="3580560" cy="9129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Hydrofobe groepen oriënteren zich naar binnen</a:t>
            </a:r>
            <a:endParaRPr b="0" lang="nl-NL" sz="1800" spc="-1" strike="noStrike">
              <a:latin typeface="Arial"/>
            </a:endParaRPr>
          </a:p>
          <a:p>
            <a:pPr>
              <a:lnSpc>
                <a:spcPct val="100000"/>
              </a:lnSpc>
            </a:pPr>
            <a:r>
              <a:rPr b="0" lang="nl-NL" sz="1800" spc="-1" strike="noStrike">
                <a:solidFill>
                  <a:srgbClr val="000000"/>
                </a:solidFill>
                <a:latin typeface="Calibri"/>
                <a:ea typeface="DejaVu Sans"/>
              </a:rPr>
              <a:t>(the core of the protein)</a:t>
            </a:r>
            <a:endParaRPr b="0" lang="nl-NL" sz="1800" spc="-1" strike="noStrike">
              <a:latin typeface="Arial"/>
            </a:endParaRPr>
          </a:p>
        </p:txBody>
      </p:sp>
      <p:sp>
        <p:nvSpPr>
          <p:cNvPr id="813" name="CustomShape 2"/>
          <p:cNvSpPr/>
          <p:nvPr/>
        </p:nvSpPr>
        <p:spPr>
          <a:xfrm>
            <a:off x="1914840" y="380880"/>
            <a:ext cx="20048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nl-NL" sz="1800" spc="-1" strike="noStrike" u="sng">
                <a:solidFill>
                  <a:srgbClr val="000000"/>
                </a:solidFill>
                <a:uFillTx/>
                <a:latin typeface="Calibri"/>
                <a:ea typeface="DejaVu Sans"/>
              </a:rPr>
              <a:t>Tertiaire structuur: </a:t>
            </a:r>
            <a:endParaRPr b="0" lang="nl-NL" sz="1800" spc="-1" strike="noStrike">
              <a:latin typeface="Arial"/>
            </a:endParaRPr>
          </a:p>
        </p:txBody>
      </p:sp>
      <p:sp>
        <p:nvSpPr>
          <p:cNvPr id="814" name="CustomShape 3"/>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815"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64949E0-EF64-450B-8840-0D9134EC4B47}" type="slidenum">
              <a:rPr b="0" lang="en-US" sz="1200" spc="-1" strike="noStrike">
                <a:solidFill>
                  <a:srgbClr val="8b8b8b"/>
                </a:solidFill>
                <a:latin typeface="Calibri"/>
              </a:rPr>
              <a:t>&lt;number&gt;</a:t>
            </a:fld>
            <a:endParaRPr b="0" lang="nl-NL" sz="1200" spc="-1" strike="noStrike">
              <a:latin typeface="Arial"/>
            </a:endParaRPr>
          </a:p>
        </p:txBody>
      </p:sp>
      <p:grpSp>
        <p:nvGrpSpPr>
          <p:cNvPr id="816" name="Group 5"/>
          <p:cNvGrpSpPr/>
          <p:nvPr/>
        </p:nvGrpSpPr>
        <p:grpSpPr>
          <a:xfrm>
            <a:off x="2209680" y="3183480"/>
            <a:ext cx="2206080" cy="3445200"/>
            <a:chOff x="2209680" y="3183480"/>
            <a:chExt cx="2206080" cy="3445200"/>
          </a:xfrm>
        </p:grpSpPr>
        <p:pic>
          <p:nvPicPr>
            <p:cNvPr id="817" name="Picture 1" descr=""/>
            <p:cNvPicPr/>
            <p:nvPr/>
          </p:nvPicPr>
          <p:blipFill>
            <a:blip r:embed="rId1"/>
            <a:stretch/>
          </p:blipFill>
          <p:spPr>
            <a:xfrm>
              <a:off x="2209680" y="3183480"/>
              <a:ext cx="2206080" cy="3445200"/>
            </a:xfrm>
            <a:prstGeom prst="rect">
              <a:avLst/>
            </a:prstGeom>
            <a:ln>
              <a:noFill/>
            </a:ln>
          </p:spPr>
        </p:pic>
        <p:sp>
          <p:nvSpPr>
            <p:cNvPr id="818" name="CustomShape 6"/>
            <p:cNvSpPr/>
            <p:nvPr/>
          </p:nvSpPr>
          <p:spPr>
            <a:xfrm>
              <a:off x="2566080" y="3183480"/>
              <a:ext cx="1496160" cy="677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grpSp>
        <p:nvGrpSpPr>
          <p:cNvPr id="819" name="Group 7"/>
          <p:cNvGrpSpPr/>
          <p:nvPr/>
        </p:nvGrpSpPr>
        <p:grpSpPr>
          <a:xfrm>
            <a:off x="3657600" y="1980360"/>
            <a:ext cx="6969600" cy="3124800"/>
            <a:chOff x="3657600" y="1980360"/>
            <a:chExt cx="6969600" cy="3124800"/>
          </a:xfrm>
        </p:grpSpPr>
        <p:pic>
          <p:nvPicPr>
            <p:cNvPr id="820" name="Picture 2" descr=""/>
            <p:cNvPicPr/>
            <p:nvPr/>
          </p:nvPicPr>
          <p:blipFill>
            <a:blip r:embed="rId2"/>
            <a:stretch/>
          </p:blipFill>
          <p:spPr>
            <a:xfrm>
              <a:off x="6323040" y="1980360"/>
              <a:ext cx="4304160" cy="2790360"/>
            </a:xfrm>
            <a:prstGeom prst="rect">
              <a:avLst/>
            </a:prstGeom>
            <a:ln>
              <a:noFill/>
            </a:ln>
          </p:spPr>
        </p:pic>
        <p:sp>
          <p:nvSpPr>
            <p:cNvPr id="821" name="CustomShape 8"/>
            <p:cNvSpPr/>
            <p:nvPr/>
          </p:nvSpPr>
          <p:spPr>
            <a:xfrm>
              <a:off x="3657600" y="4419720"/>
              <a:ext cx="543960" cy="685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822" name="Line 9"/>
            <p:cNvSpPr/>
            <p:nvPr/>
          </p:nvSpPr>
          <p:spPr>
            <a:xfrm flipV="1">
              <a:off x="3929760" y="2133360"/>
              <a:ext cx="2775600" cy="2286000"/>
            </a:xfrm>
            <a:prstGeom prst="line">
              <a:avLst/>
            </a:prstGeom>
            <a:ln w="28440">
              <a:solidFill>
                <a:srgbClr val="ff0000"/>
              </a:solidFill>
              <a:prstDash val="dash"/>
            </a:ln>
          </p:spPr>
          <p:style>
            <a:lnRef idx="1">
              <a:schemeClr val="accent1"/>
            </a:lnRef>
            <a:fillRef idx="0">
              <a:schemeClr val="accent1"/>
            </a:fillRef>
            <a:effectRef idx="0">
              <a:schemeClr val="accent1"/>
            </a:effectRef>
            <a:fontRef idx="minor"/>
          </p:style>
        </p:sp>
        <p:sp>
          <p:nvSpPr>
            <p:cNvPr id="823" name="Line 10"/>
            <p:cNvSpPr/>
            <p:nvPr/>
          </p:nvSpPr>
          <p:spPr>
            <a:xfrm flipV="1">
              <a:off x="3929760" y="4647960"/>
              <a:ext cx="3004200" cy="457200"/>
            </a:xfrm>
            <a:prstGeom prst="line">
              <a:avLst/>
            </a:prstGeom>
            <a:ln w="28440">
              <a:solidFill>
                <a:srgbClr val="ff0000"/>
              </a:solidFill>
              <a:prstDash val="dash"/>
            </a:ln>
          </p:spPr>
          <p:style>
            <a:lnRef idx="1">
              <a:schemeClr val="accent1"/>
            </a:lnRef>
            <a:fillRef idx="0">
              <a:schemeClr val="accent1"/>
            </a:fillRef>
            <a:effectRef idx="0">
              <a:schemeClr val="accent1"/>
            </a:effectRef>
            <a:fontRef idx="minor"/>
          </p:style>
        </p:sp>
      </p:grpSp>
      <p:sp>
        <p:nvSpPr>
          <p:cNvPr id="824" name="CustomShape 11"/>
          <p:cNvSpPr/>
          <p:nvPr/>
        </p:nvSpPr>
        <p:spPr>
          <a:xfrm>
            <a:off x="1828800" y="1066680"/>
            <a:ext cx="5485680" cy="228456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Resulteert door </a:t>
            </a:r>
            <a:r>
              <a:rPr b="0" lang="nl-NL" sz="1800" spc="-1" strike="noStrike" u="sng">
                <a:solidFill>
                  <a:srgbClr val="000000"/>
                </a:solidFill>
                <a:uFillTx/>
                <a:latin typeface="Calibri"/>
                <a:ea typeface="DejaVu Sans"/>
              </a:rPr>
              <a:t>bindingen tussen zijketens </a:t>
            </a:r>
            <a:r>
              <a:rPr b="0" lang="nl-NL" sz="1800" spc="-1" strike="noStrike">
                <a:solidFill>
                  <a:srgbClr val="000000"/>
                </a:solidFill>
                <a:latin typeface="Calibri"/>
                <a:ea typeface="DejaVu Sans"/>
              </a:rPr>
              <a:t>van aminozuren</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Hydrofobe groep </a:t>
            </a:r>
            <a:r>
              <a:rPr b="0" lang="nl-NL" sz="1800" spc="-1" strike="noStrike">
                <a:solidFill>
                  <a:srgbClr val="000000"/>
                </a:solidFill>
                <a:latin typeface="Wingdings"/>
                <a:ea typeface="DejaVu Sans"/>
              </a:rPr>
              <a:t></a:t>
            </a:r>
            <a:r>
              <a:rPr b="0" lang="nl-NL" sz="1800" spc="-1" strike="noStrike">
                <a:solidFill>
                  <a:srgbClr val="000000"/>
                </a:solidFill>
                <a:latin typeface="Calibri"/>
                <a:ea typeface="DejaVu Sans"/>
              </a:rPr>
              <a:t> van der Waals interactie</a:t>
            </a: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Hydrofiele groep </a:t>
            </a:r>
            <a:r>
              <a:rPr b="0" lang="nl-NL" sz="1800" spc="-1" strike="noStrike">
                <a:solidFill>
                  <a:srgbClr val="000000"/>
                </a:solidFill>
                <a:latin typeface="Wingdings"/>
                <a:ea typeface="DejaVu Sans"/>
              </a:rPr>
              <a:t></a:t>
            </a:r>
            <a:r>
              <a:rPr b="0" lang="nl-NL" sz="1800" spc="-1" strike="noStrike">
                <a:solidFill>
                  <a:srgbClr val="000000"/>
                </a:solidFill>
                <a:latin typeface="Calibri"/>
                <a:ea typeface="DejaVu Sans"/>
              </a:rPr>
              <a:t> waterstofbruggen</a:t>
            </a: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Geladen  groep </a:t>
            </a:r>
            <a:r>
              <a:rPr b="0" lang="nl-NL" sz="1800" spc="-1" strike="noStrike">
                <a:solidFill>
                  <a:srgbClr val="000000"/>
                </a:solidFill>
                <a:latin typeface="Wingdings"/>
                <a:ea typeface="DejaVu Sans"/>
              </a:rPr>
              <a:t></a:t>
            </a:r>
            <a:r>
              <a:rPr b="0" lang="nl-NL" sz="1800" spc="-1" strike="noStrike">
                <a:solidFill>
                  <a:srgbClr val="000000"/>
                </a:solidFill>
                <a:latin typeface="Calibri"/>
                <a:ea typeface="DejaVu Sans"/>
              </a:rPr>
              <a:t> ionen binding</a:t>
            </a: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Zwavelbruggen tussen cysteïnes</a:t>
            </a:r>
            <a:endParaRPr b="0" lang="nl-NL" sz="1800" spc="-1" strike="noStrike">
              <a:latin typeface="Arial"/>
            </a:endParaRPr>
          </a:p>
          <a:p>
            <a:pPr>
              <a:lnSpc>
                <a:spcPct val="100000"/>
              </a:lnSpc>
            </a:pPr>
            <a:endParaRPr b="0" lang="nl-NL" sz="1800" spc="-1" strike="noStrike">
              <a:latin typeface="Arial"/>
            </a:endParaRPr>
          </a:p>
        </p:txBody>
      </p:sp>
    </p:spTree>
  </p:cSld>
  <mc:AlternateContent>
    <mc:Choice Requires="p14">
      <p:transition spd="slow" p14:dur="2000"/>
    </mc:Choice>
    <mc:Fallback>
      <p:transition spd="slow"/>
    </mc:Fallback>
  </mc:AlternateContent>
  <p:timing>
    <p:tnLst>
      <p:par>
        <p:cTn id="329" dur="indefinite" restart="never" nodeType="tmRoot">
          <p:childTnLst>
            <p:seq>
              <p:cTn id="330" dur="indefinite" nodeType="mainSeq">
                <p:childTnLst>
                  <p:par>
                    <p:cTn id="331" fill="hold">
                      <p:stCondLst>
                        <p:cond delay="indefinite"/>
                      </p:stCondLst>
                      <p:childTnLst>
                        <p:par>
                          <p:cTn id="332" fill="hold">
                            <p:stCondLst>
                              <p:cond delay="0"/>
                            </p:stCondLst>
                            <p:childTnLst>
                              <p:par>
                                <p:cTn id="333" nodeType="clickEffect" fill="hold" presetClass="entr" presetID="1">
                                  <p:stCondLst>
                                    <p:cond delay="0"/>
                                  </p:stCondLst>
                                  <p:childTnLst>
                                    <p:set>
                                      <p:cBhvr>
                                        <p:cTn id="334" dur="1" fill="hold">
                                          <p:stCondLst>
                                            <p:cond delay="0"/>
                                          </p:stCondLst>
                                        </p:cTn>
                                        <p:tgtEl>
                                          <p:spTgt spid="819"/>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nl-NL" sz="4400" spc="-1" strike="noStrike">
                <a:solidFill>
                  <a:srgbClr val="000000"/>
                </a:solidFill>
                <a:latin typeface="Calibri Light"/>
              </a:rPr>
              <a:t>Na afloop van les 1 en 2 kun je:</a:t>
            </a:r>
            <a:endParaRPr b="0" lang="nl-NL" sz="4400" spc="-1" strike="noStrike">
              <a:latin typeface="Arial"/>
            </a:endParaRPr>
          </a:p>
        </p:txBody>
      </p:sp>
      <p:sp>
        <p:nvSpPr>
          <p:cNvPr id="174"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de drie groepen macromoleculen benoemen.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de chemische opbouw van de verschillende macromoleculen en lipiden herkennen.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de chemische opbouw van macromoleculen en lipiden beschrijven.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de functie van de macromoleculen en lipiden beschrijven.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het verschil uitleggen tussen monomeren en polymeren.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uitleggen hoe dehydratatie en hydrolyse verlopen.</a:t>
            </a:r>
            <a:endParaRPr b="0" lang="nl-NL" sz="2800" spc="-1" strike="noStrike">
              <a:latin typeface="Arial"/>
            </a:endParaRPr>
          </a:p>
        </p:txBody>
      </p:sp>
      <p:sp>
        <p:nvSpPr>
          <p:cNvPr id="175" name="CustomShape 3"/>
          <p:cNvSpPr/>
          <p:nvPr/>
        </p:nvSpPr>
        <p:spPr>
          <a:xfrm>
            <a:off x="9405360" y="321480"/>
            <a:ext cx="2448720" cy="4557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nl-NL" sz="2400" spc="-1" strike="noStrike">
                <a:solidFill>
                  <a:srgbClr val="2f5597"/>
                </a:solidFill>
                <a:latin typeface="Calibri"/>
                <a:ea typeface="DejaVu Sans"/>
              </a:rPr>
              <a:t>woordenlijst</a:t>
            </a:r>
            <a:endParaRPr b="0" lang="nl-NL" sz="24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CustomShape 1"/>
          <p:cNvSpPr/>
          <p:nvPr/>
        </p:nvSpPr>
        <p:spPr>
          <a:xfrm>
            <a:off x="1851120" y="380880"/>
            <a:ext cx="3666240" cy="17359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1" lang="en-US" sz="1800" spc="-1" strike="noStrike" u="sng">
                <a:solidFill>
                  <a:srgbClr val="000000"/>
                </a:solidFill>
                <a:uFillTx/>
                <a:latin typeface="Calibri"/>
                <a:ea typeface="DejaVu Sans"/>
              </a:rPr>
              <a:t>Kwaternaire structuur:</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en-US" sz="1800" spc="-1" strike="noStrike">
                <a:solidFill>
                  <a:srgbClr val="000000"/>
                </a:solidFill>
                <a:latin typeface="Calibri"/>
                <a:ea typeface="DejaVu Sans"/>
              </a:rPr>
              <a:t>Interactie van verschillende</a:t>
            </a:r>
            <a:endParaRPr b="0" lang="nl-NL" sz="1800" spc="-1" strike="noStrike">
              <a:latin typeface="Arial"/>
            </a:endParaRPr>
          </a:p>
          <a:p>
            <a:pPr>
              <a:lnSpc>
                <a:spcPct val="100000"/>
              </a:lnSpc>
            </a:pPr>
            <a:r>
              <a:rPr b="0" lang="en-US" sz="1800" spc="-1" strike="noStrike">
                <a:solidFill>
                  <a:srgbClr val="000000"/>
                </a:solidFill>
                <a:latin typeface="Calibri"/>
                <a:ea typeface="DejaVu Sans"/>
              </a:rPr>
              <a:t>polypeptiden (verschillende subunits)</a:t>
            </a:r>
            <a:endParaRPr b="0" lang="nl-NL" sz="1800" spc="-1" strike="noStrike">
              <a:latin typeface="Arial"/>
            </a:endParaRPr>
          </a:p>
        </p:txBody>
      </p:sp>
      <p:sp>
        <p:nvSpPr>
          <p:cNvPr id="826" name="CustomShape 2"/>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827" name="CustomShape 3"/>
          <p:cNvSpPr/>
          <p:nvPr/>
        </p:nvSpPr>
        <p:spPr>
          <a:xfrm>
            <a:off x="1848240" y="2703600"/>
            <a:ext cx="3211920" cy="63864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Meerdere polypeptiden vormen </a:t>
            </a:r>
            <a:endParaRPr b="0" lang="nl-NL" sz="1800" spc="-1" strike="noStrike">
              <a:latin typeface="Arial"/>
            </a:endParaRPr>
          </a:p>
          <a:p>
            <a:pPr>
              <a:lnSpc>
                <a:spcPct val="100000"/>
              </a:lnSpc>
            </a:pPr>
            <a:r>
              <a:rPr b="0" lang="nl-NL" sz="1800" spc="-1" strike="noStrike">
                <a:solidFill>
                  <a:srgbClr val="000000"/>
                </a:solidFill>
                <a:latin typeface="Calibri"/>
                <a:ea typeface="DejaVu Sans"/>
              </a:rPr>
              <a:t>1 functioneel eiwit</a:t>
            </a:r>
            <a:endParaRPr b="0" lang="nl-NL" sz="1800" spc="-1" strike="noStrike">
              <a:latin typeface="Arial"/>
            </a:endParaRPr>
          </a:p>
        </p:txBody>
      </p:sp>
      <p:sp>
        <p:nvSpPr>
          <p:cNvPr id="828"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61E9E74-32A2-4A99-BC44-6DAE07D80762}" type="slidenum">
              <a:rPr b="0" lang="en-US" sz="1200" spc="-1" strike="noStrike">
                <a:solidFill>
                  <a:srgbClr val="8b8b8b"/>
                </a:solidFill>
                <a:latin typeface="Calibri"/>
              </a:rPr>
              <a:t>&lt;number&gt;</a:t>
            </a:fld>
            <a:endParaRPr b="0" lang="nl-NL" sz="1200" spc="-1" strike="noStrike">
              <a:latin typeface="Arial"/>
            </a:endParaRPr>
          </a:p>
        </p:txBody>
      </p:sp>
      <p:grpSp>
        <p:nvGrpSpPr>
          <p:cNvPr id="829" name="Group 5"/>
          <p:cNvGrpSpPr/>
          <p:nvPr/>
        </p:nvGrpSpPr>
        <p:grpSpPr>
          <a:xfrm>
            <a:off x="6553080" y="990720"/>
            <a:ext cx="2285280" cy="4438080"/>
            <a:chOff x="6553080" y="990720"/>
            <a:chExt cx="2285280" cy="4438080"/>
          </a:xfrm>
        </p:grpSpPr>
        <p:pic>
          <p:nvPicPr>
            <p:cNvPr id="830" name="Picture 1" descr=""/>
            <p:cNvPicPr/>
            <p:nvPr/>
          </p:nvPicPr>
          <p:blipFill>
            <a:blip r:embed="rId1"/>
            <a:stretch/>
          </p:blipFill>
          <p:spPr>
            <a:xfrm>
              <a:off x="6629400" y="990720"/>
              <a:ext cx="2169360" cy="4438080"/>
            </a:xfrm>
            <a:prstGeom prst="rect">
              <a:avLst/>
            </a:prstGeom>
            <a:ln>
              <a:noFill/>
            </a:ln>
          </p:spPr>
        </p:pic>
        <p:sp>
          <p:nvSpPr>
            <p:cNvPr id="831" name="CustomShape 6"/>
            <p:cNvSpPr/>
            <p:nvPr/>
          </p:nvSpPr>
          <p:spPr>
            <a:xfrm>
              <a:off x="6553080" y="990720"/>
              <a:ext cx="2285280" cy="8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CustomShape 1"/>
          <p:cNvSpPr/>
          <p:nvPr/>
        </p:nvSpPr>
        <p:spPr>
          <a:xfrm>
            <a:off x="2840760" y="914400"/>
            <a:ext cx="3760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Van primaire tot kwaternaire structuur</a:t>
            </a:r>
            <a:endParaRPr b="0" lang="nl-NL" sz="1800" spc="-1" strike="noStrike">
              <a:latin typeface="Arial"/>
            </a:endParaRPr>
          </a:p>
        </p:txBody>
      </p:sp>
      <p:sp>
        <p:nvSpPr>
          <p:cNvPr id="833" name="CustomShape 2"/>
          <p:cNvSpPr/>
          <p:nvPr/>
        </p:nvSpPr>
        <p:spPr>
          <a:xfrm>
            <a:off x="8991720" y="0"/>
            <a:ext cx="167580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834"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84A7A62-7BC1-4F9D-8731-7269EB4F7CF7}" type="slidenum">
              <a:rPr b="0" lang="en-US" sz="1200" spc="-1" strike="noStrike">
                <a:solidFill>
                  <a:srgbClr val="8b8b8b"/>
                </a:solidFill>
                <a:latin typeface="Calibri"/>
              </a:rPr>
              <a:t>&lt;number&gt;</a:t>
            </a:fld>
            <a:endParaRPr b="0" lang="nl-NL" sz="1200" spc="-1" strike="noStrike">
              <a:latin typeface="Arial"/>
            </a:endParaRPr>
          </a:p>
        </p:txBody>
      </p:sp>
      <p:pic>
        <p:nvPicPr>
          <p:cNvPr id="835" name="Picture 1" descr=""/>
          <p:cNvPicPr/>
          <p:nvPr/>
        </p:nvPicPr>
        <p:blipFill>
          <a:blip r:embed="rId1"/>
          <a:stretch/>
        </p:blipFill>
        <p:spPr>
          <a:xfrm>
            <a:off x="4603320" y="2666880"/>
            <a:ext cx="5761440" cy="2358360"/>
          </a:xfrm>
          <a:prstGeom prst="rect">
            <a:avLst/>
          </a:prstGeom>
          <a:ln>
            <a:noFill/>
          </a:ln>
        </p:spPr>
      </p:pic>
      <p:pic>
        <p:nvPicPr>
          <p:cNvPr id="836" name="Picture 6" descr=""/>
          <p:cNvPicPr/>
          <p:nvPr/>
        </p:nvPicPr>
        <p:blipFill>
          <a:blip r:embed="rId2"/>
          <a:stretch/>
        </p:blipFill>
        <p:spPr>
          <a:xfrm>
            <a:off x="1752480" y="2057400"/>
            <a:ext cx="2429280" cy="368532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CustomShape 1"/>
          <p:cNvSpPr/>
          <p:nvPr/>
        </p:nvSpPr>
        <p:spPr>
          <a:xfrm>
            <a:off x="1676520" y="397800"/>
            <a:ext cx="4629240" cy="557676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tabLst>
                <a:tab algn="l" pos="457200"/>
              </a:tabLst>
            </a:pPr>
            <a:r>
              <a:rPr b="0" lang="nl-NL" sz="1800" spc="-1" strike="noStrike">
                <a:solidFill>
                  <a:srgbClr val="000000"/>
                </a:solidFill>
                <a:latin typeface="Calibri"/>
                <a:ea typeface="Times New Roman"/>
              </a:rPr>
              <a:t>Eiwit in goede conformatie (vorm)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Actief</a:t>
            </a: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Eiwit denatureert (ontvouwen)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Niet actief</a:t>
            </a: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a:p>
            <a:pPr>
              <a:lnSpc>
                <a:spcPct val="100000"/>
              </a:lnSpc>
              <a:tabLst>
                <a:tab algn="l" pos="457200"/>
              </a:tabLst>
            </a:pPr>
            <a:endParaRPr b="0" lang="nl-NL" sz="1800" spc="-1" strike="noStrike">
              <a:latin typeface="Arial"/>
            </a:endParaRPr>
          </a:p>
        </p:txBody>
      </p:sp>
      <p:pic>
        <p:nvPicPr>
          <p:cNvPr id="838" name="Picture 7" descr="05_22ProteinDenaturation_L.jpg"/>
          <p:cNvPicPr/>
          <p:nvPr/>
        </p:nvPicPr>
        <p:blipFill>
          <a:blip r:embed="rId1"/>
          <a:stretch/>
        </p:blipFill>
        <p:spPr>
          <a:xfrm>
            <a:off x="1752480" y="1577880"/>
            <a:ext cx="6705000" cy="3653640"/>
          </a:xfrm>
          <a:prstGeom prst="rect">
            <a:avLst/>
          </a:prstGeom>
          <a:ln w="9360">
            <a:noFill/>
          </a:ln>
        </p:spPr>
      </p:pic>
      <p:sp>
        <p:nvSpPr>
          <p:cNvPr id="839" name="CustomShape 2"/>
          <p:cNvSpPr/>
          <p:nvPr/>
        </p:nvSpPr>
        <p:spPr>
          <a:xfrm>
            <a:off x="8839080" y="4133880"/>
            <a:ext cx="1523160" cy="118728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ea typeface="DejaVu Sans"/>
              </a:rPr>
              <a:t>Denaturatie:  bv, ethanol, hoge T, ether, urea</a:t>
            </a:r>
            <a:endParaRPr b="0" lang="nl-NL" sz="1800" spc="-1" strike="noStrike">
              <a:latin typeface="Arial"/>
            </a:endParaRPr>
          </a:p>
        </p:txBody>
      </p:sp>
      <p:sp>
        <p:nvSpPr>
          <p:cNvPr id="840" name="CustomShape 3"/>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841"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3FD1DB1-06C6-43A9-9902-C4597E326A2E}" type="slidenum">
              <a:rPr b="0" lang="en-US" sz="1200" spc="-1" strike="noStrike">
                <a:solidFill>
                  <a:srgbClr val="8b8b8b"/>
                </a:solidFill>
                <a:latin typeface="Calibri"/>
              </a:rPr>
              <a:t>&lt;number&gt;</a:t>
            </a:fld>
            <a:endParaRPr b="0" lang="nl-NL" sz="1200" spc="-1" strike="noStrike">
              <a:latin typeface="Arial"/>
            </a:endParaRPr>
          </a:p>
        </p:txBody>
      </p:sp>
      <p:sp>
        <p:nvSpPr>
          <p:cNvPr id="842" name="CustomShape 5"/>
          <p:cNvSpPr/>
          <p:nvPr/>
        </p:nvSpPr>
        <p:spPr>
          <a:xfrm>
            <a:off x="1905120" y="5715000"/>
            <a:ext cx="8762400" cy="36432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457200"/>
              </a:tabLst>
            </a:pPr>
            <a:r>
              <a:rPr b="0" lang="nl-NL" sz="1800" spc="-1" strike="noStrike">
                <a:solidFill>
                  <a:srgbClr val="000000"/>
                </a:solidFill>
                <a:latin typeface="Calibri"/>
                <a:ea typeface="Times New Roman"/>
              </a:rPr>
              <a:t>Hoe wordt een eiwit correct gevouwen in de cel?</a:t>
            </a:r>
            <a:endParaRPr b="0" lang="nl-NL" sz="1800" spc="-1" strike="noStrike">
              <a:latin typeface="Arial"/>
            </a:endParaRPr>
          </a:p>
        </p:txBody>
      </p:sp>
      <p:sp>
        <p:nvSpPr>
          <p:cNvPr id="843" name="CustomShape 6"/>
          <p:cNvSpPr/>
          <p:nvPr/>
        </p:nvSpPr>
        <p:spPr>
          <a:xfrm>
            <a:off x="1752480" y="6183720"/>
            <a:ext cx="7619400" cy="364320"/>
          </a:xfrm>
          <a:prstGeom prst="rect">
            <a:avLst/>
          </a:prstGeom>
          <a:noFill/>
          <a:ln>
            <a:noFill/>
          </a:ln>
        </p:spPr>
        <p:style>
          <a:lnRef idx="0"/>
          <a:fillRef idx="0"/>
          <a:effectRef idx="0"/>
          <a:fontRef idx="minor"/>
        </p:style>
        <p:txBody>
          <a:bodyPr lIns="90000" rIns="90000" tIns="45000" bIns="45000">
            <a:spAutoFit/>
          </a:bodyPr>
          <a:p>
            <a:pPr marL="216000" indent="-215640">
              <a:lnSpc>
                <a:spcPct val="100000"/>
              </a:lnSpc>
              <a:buClr>
                <a:srgbClr val="000000"/>
              </a:buClr>
              <a:buFont typeface="Arial"/>
              <a:buChar char="-"/>
              <a:tabLst>
                <a:tab algn="l" pos="457200"/>
              </a:tabLst>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Chaperonins (chaperone eiwit) : “ helpen eiwit om correct te vouwen”.</a:t>
            </a:r>
            <a:endParaRPr b="0" lang="nl-NL" sz="1800" spc="-1" strike="noStrike">
              <a:latin typeface="Arial"/>
            </a:endParaRPr>
          </a:p>
        </p:txBody>
      </p:sp>
    </p:spTree>
  </p:cSld>
  <mc:AlternateContent>
    <mc:Choice Requires="p14">
      <p:transition spd="slow" p14:dur="2000"/>
    </mc:Choice>
    <mc:Fallback>
      <p:transition spd="slow"/>
    </mc:Fallback>
  </mc:AlternateContent>
  <p:timing>
    <p:tnLst>
      <p:par>
        <p:cTn id="339" dur="indefinite" restart="never" nodeType="tmRoot">
          <p:childTnLst>
            <p:seq>
              <p:cTn id="340" dur="indefinite" nodeType="mainSeq">
                <p:childTnLst>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842"/>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8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4" name="Picture 5" descr="05_23ChaperoninAction_L.jpg"/>
          <p:cNvPicPr/>
          <p:nvPr/>
        </p:nvPicPr>
        <p:blipFill>
          <a:blip r:embed="rId1"/>
          <a:stretch/>
        </p:blipFill>
        <p:spPr>
          <a:xfrm>
            <a:off x="1752480" y="1371600"/>
            <a:ext cx="8381160" cy="3750480"/>
          </a:xfrm>
          <a:prstGeom prst="rect">
            <a:avLst/>
          </a:prstGeom>
          <a:ln w="9360">
            <a:noFill/>
          </a:ln>
        </p:spPr>
      </p:pic>
      <p:sp>
        <p:nvSpPr>
          <p:cNvPr id="845" name="CustomShape 1"/>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Nucleïne zuren</a:t>
            </a:r>
            <a:endParaRPr b="0" lang="nl-NL" sz="1000" spc="-1" strike="noStrike">
              <a:latin typeface="Arial"/>
            </a:endParaRPr>
          </a:p>
        </p:txBody>
      </p:sp>
      <p:sp>
        <p:nvSpPr>
          <p:cNvPr id="846"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0384B8F-CDE2-41BA-A464-0618EED88238}"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7" name="Picture 1" descr=""/>
          <p:cNvPicPr/>
          <p:nvPr/>
        </p:nvPicPr>
        <p:blipFill>
          <a:blip r:embed="rId1"/>
          <a:stretch/>
        </p:blipFill>
        <p:spPr>
          <a:xfrm>
            <a:off x="4495680" y="685800"/>
            <a:ext cx="5932440" cy="6019200"/>
          </a:xfrm>
          <a:prstGeom prst="rect">
            <a:avLst/>
          </a:prstGeom>
          <a:ln>
            <a:noFill/>
          </a:ln>
        </p:spPr>
      </p:pic>
      <p:sp>
        <p:nvSpPr>
          <p:cNvPr id="848" name="CustomShape 1"/>
          <p:cNvSpPr/>
          <p:nvPr/>
        </p:nvSpPr>
        <p:spPr>
          <a:xfrm>
            <a:off x="1905120" y="1981080"/>
            <a:ext cx="2971080" cy="310752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Times New Roman"/>
              </a:rPr>
              <a:t>Methoden om eiwit structuur te bepalen:</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X-ray kristallografie</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u="sng">
                <a:solidFill>
                  <a:srgbClr val="000000"/>
                </a:solidFill>
                <a:uFillTx/>
                <a:latin typeface="Calibri"/>
                <a:ea typeface="Times New Roman"/>
              </a:rPr>
              <a:t>Andere technieken:</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NMR</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Bioinformatica</a:t>
            </a:r>
            <a:endParaRPr b="0" lang="nl-NL" sz="1800" spc="-1" strike="noStrike">
              <a:latin typeface="Arial"/>
            </a:endParaRPr>
          </a:p>
        </p:txBody>
      </p:sp>
      <p:sp>
        <p:nvSpPr>
          <p:cNvPr id="849"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5498006-70C7-4CE2-9BD7-90D54E9AA4DB}"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nl-NL" sz="4400" spc="-1" strike="noStrike">
                <a:solidFill>
                  <a:srgbClr val="000000"/>
                </a:solidFill>
                <a:latin typeface="Calibri Light"/>
              </a:rPr>
              <a:t>Waar denk je aan bij het begrip:</a:t>
            </a:r>
            <a:endParaRPr b="0" lang="nl-NL" sz="4400" spc="-1" strike="noStrike">
              <a:latin typeface="Arial"/>
            </a:endParaRPr>
          </a:p>
        </p:txBody>
      </p:sp>
      <p:sp>
        <p:nvSpPr>
          <p:cNvPr id="851"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algn="ctr">
              <a:lnSpc>
                <a:spcPct val="90000"/>
              </a:lnSpc>
              <a:spcBef>
                <a:spcPts val="1001"/>
              </a:spcBef>
              <a:tabLst>
                <a:tab algn="l" pos="0"/>
              </a:tabLst>
            </a:pPr>
            <a:endParaRPr b="0" lang="nl-NL" sz="1800" spc="-1" strike="noStrike">
              <a:latin typeface="Arial"/>
            </a:endParaRPr>
          </a:p>
          <a:p>
            <a:pPr algn="ctr">
              <a:lnSpc>
                <a:spcPct val="90000"/>
              </a:lnSpc>
              <a:spcBef>
                <a:spcPts val="1001"/>
              </a:spcBef>
              <a:tabLst>
                <a:tab algn="l" pos="0"/>
              </a:tabLst>
            </a:pPr>
            <a:r>
              <a:rPr b="0" lang="nl-NL" sz="4800" spc="-1" strike="noStrike">
                <a:solidFill>
                  <a:srgbClr val="000000"/>
                </a:solidFill>
                <a:latin typeface="Calibri"/>
              </a:rPr>
              <a:t>nucleïnezuren</a:t>
            </a:r>
            <a:endParaRPr b="0" lang="nl-NL" sz="4800" spc="-1" strike="noStrike">
              <a:latin typeface="Arial"/>
            </a:endParaRPr>
          </a:p>
          <a:p>
            <a:pPr algn="ctr">
              <a:lnSpc>
                <a:spcPct val="90000"/>
              </a:lnSpc>
              <a:spcBef>
                <a:spcPts val="1001"/>
              </a:spcBef>
              <a:tabLst>
                <a:tab algn="l" pos="0"/>
              </a:tabLst>
            </a:pPr>
            <a:endParaRPr b="0" lang="nl-NL" sz="4800" spc="-1" strike="noStrike">
              <a:latin typeface="Arial"/>
            </a:endParaRPr>
          </a:p>
          <a:p>
            <a:pPr algn="ctr">
              <a:lnSpc>
                <a:spcPct val="90000"/>
              </a:lnSpc>
              <a:spcBef>
                <a:spcPts val="1001"/>
              </a:spcBef>
              <a:tabLst>
                <a:tab algn="l" pos="0"/>
              </a:tabLst>
            </a:pPr>
            <a:r>
              <a:rPr b="0" lang="nl-NL" sz="3600" spc="-1" strike="noStrike">
                <a:solidFill>
                  <a:srgbClr val="000000"/>
                </a:solidFill>
                <a:latin typeface="Calibri"/>
              </a:rPr>
              <a:t>3 begrippen</a:t>
            </a:r>
            <a:endParaRPr b="0" lang="nl-NL" sz="36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52" name="Group 1"/>
          <p:cNvGrpSpPr/>
          <p:nvPr/>
        </p:nvGrpSpPr>
        <p:grpSpPr>
          <a:xfrm>
            <a:off x="1774080" y="3048120"/>
            <a:ext cx="9143280" cy="3437640"/>
            <a:chOff x="1774080" y="3048120"/>
            <a:chExt cx="9143280" cy="3437640"/>
          </a:xfrm>
        </p:grpSpPr>
        <p:pic>
          <p:nvPicPr>
            <p:cNvPr id="853" name="Picture 4" descr="I10-11-DNAprotein"/>
            <p:cNvPicPr/>
            <p:nvPr/>
          </p:nvPicPr>
          <p:blipFill>
            <a:blip r:embed="rId1"/>
            <a:stretch/>
          </p:blipFill>
          <p:spPr>
            <a:xfrm>
              <a:off x="6795720" y="3048120"/>
              <a:ext cx="3809160" cy="3437640"/>
            </a:xfrm>
            <a:prstGeom prst="rect">
              <a:avLst/>
            </a:prstGeom>
            <a:ln>
              <a:noFill/>
            </a:ln>
          </p:spPr>
        </p:pic>
        <p:sp>
          <p:nvSpPr>
            <p:cNvPr id="854" name="CustomShape 2"/>
            <p:cNvSpPr/>
            <p:nvPr/>
          </p:nvSpPr>
          <p:spPr>
            <a:xfrm>
              <a:off x="1774080" y="3288600"/>
              <a:ext cx="9143280" cy="289404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457200"/>
                </a:tabLst>
              </a:pPr>
              <a:r>
                <a:rPr b="0" lang="nl-NL" sz="2000" spc="-1" strike="noStrike">
                  <a:solidFill>
                    <a:srgbClr val="ff0000"/>
                  </a:solidFill>
                  <a:latin typeface="Calibri"/>
                  <a:ea typeface="Times New Roman"/>
                </a:rPr>
                <a:t>RNA (ribonucleïne zuur)</a:t>
              </a:r>
              <a:endParaRPr b="0" lang="nl-NL" sz="2000" spc="-1" strike="noStrike">
                <a:latin typeface="Arial"/>
              </a:endParaRPr>
            </a:p>
            <a:p>
              <a:pPr>
                <a:lnSpc>
                  <a:spcPct val="100000"/>
                </a:lnSpc>
                <a:tabLst>
                  <a:tab algn="l" pos="457200"/>
                </a:tabLst>
              </a:pPr>
              <a:endParaRPr b="0" lang="nl-NL" sz="20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Wordt afgeschreven van het DNA (transcriptie)</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Enkelstrengs</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Wordt vertaald naar eiwitten (translatie)</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	</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In eukaryote cel:</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DNA (in de kern)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mRNA (in de kern)</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mRNA  verplaatst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eiwit productie in het cytoplasma</a:t>
              </a:r>
              <a:endParaRPr b="0" lang="nl-NL" sz="1800" spc="-1" strike="noStrike">
                <a:latin typeface="Arial"/>
              </a:endParaRPr>
            </a:p>
            <a:p>
              <a:pPr>
                <a:lnSpc>
                  <a:spcPct val="100000"/>
                </a:lnSpc>
                <a:tabLst>
                  <a:tab algn="l" pos="457200"/>
                </a:tabLst>
              </a:pPr>
              <a:endParaRPr b="0" lang="nl-NL" sz="1800" spc="-1" strike="noStrike">
                <a:latin typeface="Arial"/>
              </a:endParaRPr>
            </a:p>
          </p:txBody>
        </p:sp>
      </p:grpSp>
      <p:sp>
        <p:nvSpPr>
          <p:cNvPr id="855" name="CustomShape 3"/>
          <p:cNvSpPr/>
          <p:nvPr/>
        </p:nvSpPr>
        <p:spPr>
          <a:xfrm>
            <a:off x="1794600" y="245520"/>
            <a:ext cx="7654320" cy="289368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tabLst>
                <a:tab algn="l" pos="457200"/>
              </a:tabLst>
            </a:pPr>
            <a:r>
              <a:rPr b="0" lang="nl-NL" sz="2400" spc="-1" strike="noStrike">
                <a:solidFill>
                  <a:srgbClr val="0000ff"/>
                </a:solidFill>
                <a:latin typeface="Calibri"/>
                <a:ea typeface="Times New Roman"/>
              </a:rPr>
              <a:t>Nucleïne zuren </a:t>
            </a:r>
            <a:r>
              <a:rPr b="0" lang="nl-NL" sz="2400" spc="-1" strike="noStrike">
                <a:solidFill>
                  <a:srgbClr val="0000ff"/>
                </a:solidFill>
                <a:latin typeface="Wingdings"/>
                <a:ea typeface="Times New Roman"/>
              </a:rPr>
              <a:t></a:t>
            </a:r>
            <a:r>
              <a:rPr b="0" lang="nl-NL" sz="2400" spc="-1" strike="noStrike">
                <a:solidFill>
                  <a:srgbClr val="0000ff"/>
                </a:solidFill>
                <a:latin typeface="Calibri"/>
                <a:ea typeface="Times New Roman"/>
              </a:rPr>
              <a:t> polymeren</a:t>
            </a:r>
            <a:endParaRPr b="0" lang="nl-NL" sz="2400" spc="-1" strike="noStrike">
              <a:latin typeface="Arial"/>
            </a:endParaRPr>
          </a:p>
          <a:p>
            <a:pPr>
              <a:lnSpc>
                <a:spcPct val="100000"/>
              </a:lnSpc>
              <a:tabLst>
                <a:tab algn="l" pos="457200"/>
              </a:tabLst>
            </a:pPr>
            <a:endParaRPr b="0" lang="nl-NL" sz="2400" spc="-1" strike="noStrike">
              <a:latin typeface="Arial"/>
            </a:endParaRPr>
          </a:p>
          <a:p>
            <a:pPr>
              <a:lnSpc>
                <a:spcPct val="100000"/>
              </a:lnSpc>
              <a:tabLst>
                <a:tab algn="l" pos="457200"/>
              </a:tabLst>
            </a:pPr>
            <a:endParaRPr b="0" lang="nl-NL" sz="2400" spc="-1" strike="noStrike">
              <a:latin typeface="Arial"/>
            </a:endParaRPr>
          </a:p>
          <a:p>
            <a:pPr>
              <a:lnSpc>
                <a:spcPct val="100000"/>
              </a:lnSpc>
              <a:tabLst>
                <a:tab algn="l" pos="457200"/>
              </a:tabLst>
            </a:pPr>
            <a:r>
              <a:rPr b="0" lang="nl-NL" sz="2000" spc="-1" strike="noStrike">
                <a:solidFill>
                  <a:srgbClr val="ff0000"/>
                </a:solidFill>
                <a:latin typeface="Calibri"/>
                <a:ea typeface="Times New Roman"/>
              </a:rPr>
              <a:t>DNA (deoxyribonucleïne zuur): erfelijk genetisch materiaal.</a:t>
            </a:r>
            <a:endParaRPr b="0" lang="nl-NL" sz="2000" spc="-1" strike="noStrike">
              <a:latin typeface="Arial"/>
            </a:endParaRPr>
          </a:p>
          <a:p>
            <a:pPr>
              <a:lnSpc>
                <a:spcPct val="100000"/>
              </a:lnSpc>
              <a:tabLst>
                <a:tab algn="l" pos="457200"/>
              </a:tabLst>
            </a:pPr>
            <a:endParaRPr b="0" lang="nl-NL" sz="20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1 chromosoom = 1 DNA molecuul (duizenden genen) mens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46 chromosomen.</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DNA codeert voor alle activiteiten in de cel.</a:t>
            </a:r>
            <a:endParaRPr b="0" lang="nl-NL" sz="1800" spc="-1" strike="noStrike">
              <a:latin typeface="Arial"/>
            </a:endParaRPr>
          </a:p>
          <a:p>
            <a:pPr>
              <a:lnSpc>
                <a:spcPct val="100000"/>
              </a:lnSpc>
              <a:tabLst>
                <a:tab algn="l" pos="457200"/>
              </a:tabLst>
            </a:pPr>
            <a:r>
              <a:rPr b="0" lang="nl-NL" sz="1800" spc="-1" strike="noStrike">
                <a:solidFill>
                  <a:srgbClr val="000000"/>
                </a:solidFill>
                <a:latin typeface="Calibri"/>
                <a:ea typeface="Times New Roman"/>
              </a:rPr>
              <a:t>Dubbelstrengs (complementair)</a:t>
            </a:r>
            <a:endParaRPr b="0" lang="nl-NL" sz="1800" spc="-1" strike="noStrike">
              <a:latin typeface="Arial"/>
            </a:endParaRPr>
          </a:p>
          <a:p>
            <a:pPr>
              <a:lnSpc>
                <a:spcPct val="100000"/>
              </a:lnSpc>
              <a:tabLst>
                <a:tab algn="l" pos="457200"/>
              </a:tabLst>
            </a:pPr>
            <a:endParaRPr b="0" lang="nl-NL" sz="1800" spc="-1" strike="noStrike">
              <a:latin typeface="Arial"/>
            </a:endParaRPr>
          </a:p>
        </p:txBody>
      </p:sp>
      <p:sp>
        <p:nvSpPr>
          <p:cNvPr id="856" name="CustomShape 4"/>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857" name="CustomShape 5"/>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C7C1C26-CA4B-4121-8FA0-BCB12BC1A3CE}"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timing>
    <p:tnLst>
      <p:par>
        <p:cTn id="349" dur="indefinite" restart="never" nodeType="tmRoot">
          <p:childTnLst>
            <p:seq>
              <p:cTn id="350" dur="indefinite" nodeType="mainSeq">
                <p:childTnLst>
                  <p:par>
                    <p:cTn id="351" fill="hold">
                      <p:stCondLst>
                        <p:cond delay="indefinite"/>
                      </p:stCondLst>
                      <p:childTnLst>
                        <p:par>
                          <p:cTn id="352" fill="hold">
                            <p:stCondLst>
                              <p:cond delay="0"/>
                            </p:stCondLst>
                            <p:childTnLst>
                              <p:par>
                                <p:cTn id="353" nodeType="clickEffect" fill="hold" presetClass="entr" presetID="1">
                                  <p:stCondLst>
                                    <p:cond delay="0"/>
                                  </p:stCondLst>
                                  <p:childTnLst>
                                    <p:set>
                                      <p:cBhvr>
                                        <p:cTn id="354" dur="1" fill="hold">
                                          <p:stCondLst>
                                            <p:cond delay="0"/>
                                          </p:stCondLst>
                                        </p:cTn>
                                        <p:tgtEl>
                                          <p:spTgt spid="8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CustomShape 1"/>
          <p:cNvSpPr/>
          <p:nvPr/>
        </p:nvSpPr>
        <p:spPr>
          <a:xfrm>
            <a:off x="1981080" y="533520"/>
            <a:ext cx="5866560" cy="344304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2000" spc="-1" strike="noStrike">
                <a:solidFill>
                  <a:srgbClr val="0000ff"/>
                </a:solidFill>
                <a:latin typeface="Calibri"/>
                <a:ea typeface="Times New Roman"/>
              </a:rPr>
              <a:t>Structuur nucleïne zuren</a:t>
            </a:r>
            <a:endParaRPr b="0" lang="nl-NL" sz="2000" spc="-1" strike="noStrike">
              <a:latin typeface="Arial"/>
            </a:endParaRPr>
          </a:p>
          <a:p>
            <a:pPr>
              <a:lnSpc>
                <a:spcPct val="100000"/>
              </a:lnSpc>
            </a:pPr>
            <a:endParaRPr b="0" lang="nl-NL" sz="2000" spc="-1" strike="noStrike">
              <a:latin typeface="Arial"/>
            </a:endParaRPr>
          </a:p>
          <a:p>
            <a:pPr marL="216000" indent="-215640">
              <a:lnSpc>
                <a:spcPct val="100000"/>
              </a:lnSpc>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Polynucleotiden (monomeren: nucleotiden).</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Arial"/>
              <a:buChar char="-"/>
            </a:pPr>
            <a:r>
              <a:rPr b="0" lang="nl-NL" sz="1800" spc="-1" strike="noStrike" u="sng">
                <a:solidFill>
                  <a:srgbClr val="000000"/>
                </a:solidFill>
                <a:uFillTx/>
                <a:latin typeface="Calibri"/>
                <a:ea typeface="Times New Roman"/>
              </a:rPr>
              <a:t> </a:t>
            </a:r>
            <a:r>
              <a:rPr b="0" lang="nl-NL" sz="1800" spc="-1" strike="noStrike" u="sng">
                <a:solidFill>
                  <a:srgbClr val="000000"/>
                </a:solidFill>
                <a:uFillTx/>
                <a:latin typeface="Calibri"/>
                <a:ea typeface="Times New Roman"/>
              </a:rPr>
              <a:t>Nucleotide</a:t>
            </a:r>
            <a:r>
              <a:rPr b="0" lang="nl-NL" sz="1800" spc="-1" strike="noStrike">
                <a:solidFill>
                  <a:srgbClr val="000000"/>
                </a:solidFill>
                <a:latin typeface="Calibri"/>
                <a:ea typeface="Times New Roman"/>
              </a:rPr>
              <a:t> heeft:</a:t>
            </a:r>
            <a:endParaRPr b="0" lang="nl-NL" sz="1800" spc="-1" strike="noStrike">
              <a:latin typeface="Arial"/>
            </a:endParaRPr>
          </a:p>
          <a:p>
            <a:pPr>
              <a:lnSpc>
                <a:spcPct val="100000"/>
              </a:lnSpc>
            </a:pPr>
            <a:endParaRPr b="0" lang="nl-NL" sz="1800" spc="-1" strike="noStrike">
              <a:latin typeface="Arial"/>
            </a:endParaRPr>
          </a:p>
          <a:p>
            <a:pPr lvl="1" marL="457200" indent="-215640">
              <a:lnSpc>
                <a:spcPct val="100000"/>
              </a:lnSpc>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stikstof base (Pyrimidine of Purine)</a:t>
            </a:r>
            <a:endParaRPr b="0" lang="nl-NL" sz="1800" spc="-1" strike="noStrike">
              <a:latin typeface="Arial"/>
            </a:endParaRPr>
          </a:p>
          <a:p>
            <a:pPr>
              <a:lnSpc>
                <a:spcPct val="100000"/>
              </a:lnSpc>
            </a:pPr>
            <a:endParaRPr b="0" lang="nl-NL" sz="1800" spc="-1" strike="noStrike">
              <a:latin typeface="Arial"/>
            </a:endParaRPr>
          </a:p>
          <a:p>
            <a:pPr lvl="1" marL="457200" indent="-215640">
              <a:lnSpc>
                <a:spcPct val="100000"/>
              </a:lnSpc>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suiker molecuul (ribose of deoxyribose)</a:t>
            </a:r>
            <a:endParaRPr b="0" lang="nl-NL" sz="1800" spc="-1" strike="noStrike">
              <a:latin typeface="Arial"/>
            </a:endParaRPr>
          </a:p>
          <a:p>
            <a:pPr>
              <a:lnSpc>
                <a:spcPct val="100000"/>
              </a:lnSpc>
            </a:pPr>
            <a:endParaRPr b="0" lang="nl-NL" sz="1800" spc="-1" strike="noStrike">
              <a:latin typeface="Arial"/>
            </a:endParaRPr>
          </a:p>
          <a:p>
            <a:pPr lvl="1" marL="457200" indent="-215640">
              <a:lnSpc>
                <a:spcPct val="100000"/>
              </a:lnSpc>
              <a:buClr>
                <a:srgbClr val="000000"/>
              </a:buClr>
              <a:buFont typeface="Aria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fosfaat groep</a:t>
            </a:r>
            <a:endParaRPr b="0" lang="nl-NL" sz="1800" spc="-1" strike="noStrike">
              <a:latin typeface="Arial"/>
            </a:endParaRPr>
          </a:p>
          <a:p>
            <a:pPr>
              <a:lnSpc>
                <a:spcPct val="100000"/>
              </a:lnSpc>
            </a:pPr>
            <a:endParaRPr b="0" lang="nl-NL" sz="1800" spc="-1" strike="noStrike">
              <a:latin typeface="Arial"/>
            </a:endParaRPr>
          </a:p>
        </p:txBody>
      </p:sp>
      <p:sp>
        <p:nvSpPr>
          <p:cNvPr id="859" name="CustomShape 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860" name="CustomShape 3"/>
          <p:cNvSpPr/>
          <p:nvPr/>
        </p:nvSpPr>
        <p:spPr>
          <a:xfrm>
            <a:off x="2002680" y="4038480"/>
            <a:ext cx="33264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i="1" lang="nl-NL" sz="1800" spc="-1" strike="noStrike">
                <a:solidFill>
                  <a:srgbClr val="000000"/>
                </a:solidFill>
                <a:latin typeface="Calibri"/>
                <a:ea typeface="DejaVu Sans"/>
              </a:rPr>
              <a:t>(zonder fosfaat groep: nucleoside)</a:t>
            </a:r>
            <a:endParaRPr b="0" lang="nl-NL" sz="1800" spc="-1" strike="noStrike">
              <a:latin typeface="Arial"/>
            </a:endParaRPr>
          </a:p>
        </p:txBody>
      </p:sp>
      <p:sp>
        <p:nvSpPr>
          <p:cNvPr id="861"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F2AFE8C-0CC0-4114-A0A4-BADB83978081}" type="slidenum">
              <a:rPr b="0" lang="en-US" sz="1200" spc="-1" strike="noStrike">
                <a:solidFill>
                  <a:srgbClr val="8b8b8b"/>
                </a:solidFill>
                <a:latin typeface="Calibri"/>
              </a:rPr>
              <a:t>&lt;number&gt;</a:t>
            </a:fld>
            <a:endParaRPr b="0" lang="nl-NL" sz="1200" spc="-1" strike="noStrike">
              <a:latin typeface="Arial"/>
            </a:endParaRPr>
          </a:p>
        </p:txBody>
      </p:sp>
      <p:pic>
        <p:nvPicPr>
          <p:cNvPr id="862" name="Picture 1" descr=""/>
          <p:cNvPicPr/>
          <p:nvPr/>
        </p:nvPicPr>
        <p:blipFill>
          <a:blip r:embed="rId1"/>
          <a:stretch/>
        </p:blipFill>
        <p:spPr>
          <a:xfrm>
            <a:off x="5867280" y="3276720"/>
            <a:ext cx="4037760" cy="3097080"/>
          </a:xfrm>
          <a:prstGeom prst="rect">
            <a:avLst/>
          </a:prstGeom>
          <a:ln>
            <a:noFill/>
          </a:ln>
        </p:spPr>
      </p:pic>
    </p:spTree>
  </p:cSld>
  <mc:AlternateContent>
    <mc:Choice Requires="p14">
      <p:transition spd="slow" p14:dur="2000"/>
    </mc:Choice>
    <mc:Fallback>
      <p:transition spd="slow"/>
    </mc:Fallback>
  </mc:AlternateContent>
  <p:timing>
    <p:tnLst>
      <p:par>
        <p:cTn id="355" dur="indefinite" restart="never" nodeType="tmRoot">
          <p:childTnLst>
            <p:seq>
              <p:cTn id="356" dur="indefinite" nodeType="mainSeq">
                <p:childTnLst>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862"/>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nodeType="clickEffect" fill="hold" presetClass="entr" presetID="1">
                                  <p:stCondLst>
                                    <p:cond delay="0"/>
                                  </p:stCondLst>
                                  <p:childTnLst>
                                    <p:set>
                                      <p:cBhvr>
                                        <p:cTn id="364" dur="1" fill="hold">
                                          <p:stCondLst>
                                            <p:cond delay="0"/>
                                          </p:stCondLst>
                                        </p:cTn>
                                        <p:tgtEl>
                                          <p:spTgt spid="858">
                                            <p:txEl>
                                              <p:pRg st="4" end="4"/>
                                            </p:txEl>
                                          </p:spTgt>
                                        </p:tgtEl>
                                        <p:attrNameLst>
                                          <p:attrName>style.visibility</p:attrName>
                                        </p:attrNameLst>
                                      </p:cBhvr>
                                      <p:to>
                                        <p:strVal val="visible"/>
                                      </p:to>
                                    </p:set>
                                  </p:childTnLst>
                                </p:cTn>
                              </p:par>
                              <p:par>
                                <p:cTn id="365" nodeType="withEffect" fill="hold" presetClass="entr" presetID="1">
                                  <p:stCondLst>
                                    <p:cond delay="0"/>
                                  </p:stCondLst>
                                  <p:childTnLst>
                                    <p:set>
                                      <p:cBhvr>
                                        <p:cTn id="366" dur="1" fill="hold">
                                          <p:stCondLst>
                                            <p:cond delay="0"/>
                                          </p:stCondLst>
                                        </p:cTn>
                                        <p:tgtEl>
                                          <p:spTgt spid="858">
                                            <p:txEl>
                                              <p:pRg st="6" end="6"/>
                                            </p:txEl>
                                          </p:spTgt>
                                        </p:tgtEl>
                                        <p:attrNameLst>
                                          <p:attrName>style.visibility</p:attrName>
                                        </p:attrNameLst>
                                      </p:cBhvr>
                                      <p:to>
                                        <p:strVal val="visible"/>
                                      </p:to>
                                    </p:set>
                                  </p:childTnLst>
                                </p:cTn>
                              </p:par>
                              <p:par>
                                <p:cTn id="367" nodeType="withEffect" fill="hold" presetClass="entr" presetID="1">
                                  <p:stCondLst>
                                    <p:cond delay="0"/>
                                  </p:stCondLst>
                                  <p:childTnLst>
                                    <p:set>
                                      <p:cBhvr>
                                        <p:cTn id="368" dur="1" fill="hold">
                                          <p:stCondLst>
                                            <p:cond delay="0"/>
                                          </p:stCondLst>
                                        </p:cTn>
                                        <p:tgtEl>
                                          <p:spTgt spid="858">
                                            <p:txEl>
                                              <p:pRg st="8" end="8"/>
                                            </p:txEl>
                                          </p:spTgt>
                                        </p:tgtEl>
                                        <p:attrNameLst>
                                          <p:attrName>style.visibility</p:attrName>
                                        </p:attrNameLst>
                                      </p:cBhvr>
                                      <p:to>
                                        <p:strVal val="visible"/>
                                      </p:to>
                                    </p:set>
                                  </p:childTnLst>
                                </p:cTn>
                              </p:par>
                              <p:par>
                                <p:cTn id="369" nodeType="withEffect" fill="hold" presetClass="entr" presetID="1">
                                  <p:stCondLst>
                                    <p:cond delay="0"/>
                                  </p:stCondLst>
                                  <p:childTnLst>
                                    <p:set>
                                      <p:cBhvr>
                                        <p:cTn id="370" dur="1" fill="hold">
                                          <p:stCondLst>
                                            <p:cond delay="0"/>
                                          </p:stCondLst>
                                        </p:cTn>
                                        <p:tgtEl>
                                          <p:spTgt spid="858">
                                            <p:txEl>
                                              <p:pRg st="10" end="10"/>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8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3" name="Picture 1" descr=""/>
          <p:cNvPicPr/>
          <p:nvPr/>
        </p:nvPicPr>
        <p:blipFill>
          <a:blip r:embed="rId1"/>
          <a:stretch/>
        </p:blipFill>
        <p:spPr>
          <a:xfrm>
            <a:off x="1578600" y="774360"/>
            <a:ext cx="8789760" cy="5930640"/>
          </a:xfrm>
          <a:prstGeom prst="rect">
            <a:avLst/>
          </a:prstGeom>
          <a:ln>
            <a:noFill/>
          </a:ln>
        </p:spPr>
      </p:pic>
      <p:sp>
        <p:nvSpPr>
          <p:cNvPr id="864" name="CustomShape 1"/>
          <p:cNvSpPr/>
          <p:nvPr/>
        </p:nvSpPr>
        <p:spPr>
          <a:xfrm>
            <a:off x="6705720" y="637560"/>
            <a:ext cx="3663000" cy="3904200"/>
          </a:xfrm>
          <a:prstGeom prst="rect">
            <a:avLst/>
          </a:prstGeom>
          <a:solidFill>
            <a:schemeClr val="bg1"/>
          </a:solidFill>
          <a:ln w="9360">
            <a:noFill/>
          </a:ln>
        </p:spPr>
        <p:style>
          <a:lnRef idx="0"/>
          <a:fillRef idx="0"/>
          <a:effectRef idx="0"/>
          <a:fontRef idx="minor"/>
        </p:style>
      </p:sp>
      <p:sp>
        <p:nvSpPr>
          <p:cNvPr id="865" name="CustomShape 2"/>
          <p:cNvSpPr/>
          <p:nvPr/>
        </p:nvSpPr>
        <p:spPr>
          <a:xfrm>
            <a:off x="9220320" y="0"/>
            <a:ext cx="17517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866" name="CustomShape 3"/>
          <p:cNvSpPr/>
          <p:nvPr/>
        </p:nvSpPr>
        <p:spPr>
          <a:xfrm>
            <a:off x="6705720" y="4547880"/>
            <a:ext cx="3663000" cy="1993320"/>
          </a:xfrm>
          <a:prstGeom prst="rect">
            <a:avLst/>
          </a:prstGeom>
          <a:solidFill>
            <a:schemeClr val="bg1"/>
          </a:solidFill>
          <a:ln w="9360">
            <a:noFill/>
          </a:ln>
        </p:spPr>
        <p:style>
          <a:lnRef idx="0"/>
          <a:fillRef idx="0"/>
          <a:effectRef idx="0"/>
          <a:fontRef idx="minor"/>
        </p:style>
      </p:sp>
      <p:sp>
        <p:nvSpPr>
          <p:cNvPr id="867" name="CustomShape 4"/>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15E7611-ABA5-4212-B4A4-45F93F28E45D}"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timing>
    <p:tnLst>
      <p:par>
        <p:cTn id="375" dur="indefinite" restart="never" nodeType="tmRoot">
          <p:childTnLst>
            <p:seq>
              <p:cTn id="376" dur="indefinite" nodeType="mainSeq">
                <p:childTnLst>
                  <p:par>
                    <p:cTn id="377" fill="hold">
                      <p:stCondLst>
                        <p:cond delay="indefinite"/>
                      </p:stCondLst>
                      <p:childTnLst>
                        <p:par>
                          <p:cTn id="378" fill="hold">
                            <p:stCondLst>
                              <p:cond delay="0"/>
                            </p:stCondLst>
                            <p:childTnLst>
                              <p:par>
                                <p:cTn id="379" nodeType="clickEffect" fill="hold" presetClass="exit" presetID="3" presetSubtype="10">
                                  <p:stCondLst>
                                    <p:cond delay="0"/>
                                  </p:stCondLst>
                                  <p:childTnLst>
                                    <p:animEffect filter="blinds(horizontal)" transition="out">
                                      <p:cBhvr additive="repl">
                                        <p:cTn id="380" dur="500"/>
                                        <p:tgtEl>
                                          <p:spTgt spid="866"/>
                                        </p:tgtEl>
                                      </p:cBhvr>
                                    </p:animEffect>
                                    <p:set>
                                      <p:cBhvr>
                                        <p:cTn id="381" dur="1" fill="hold">
                                          <p:stCondLst>
                                            <p:cond delay="499"/>
                                          </p:stCondLst>
                                        </p:cTn>
                                        <p:tgtEl>
                                          <p:spTgt spid="866"/>
                                        </p:tgtEl>
                                        <p:attrNameLst>
                                          <p:attrName>style.visibility</p:attrName>
                                        </p:attrNameLst>
                                      </p:cBhvr>
                                      <p:to>
                                        <p:strVal val="hidden"/>
                                      </p:to>
                                    </p:set>
                                  </p:childTnLst>
                                </p:cTn>
                              </p:par>
                            </p:childTnLst>
                          </p:cTn>
                        </p:par>
                      </p:childTnLst>
                    </p:cTn>
                  </p:par>
                  <p:par>
                    <p:cTn id="382" fill="hold">
                      <p:stCondLst>
                        <p:cond delay="indefinite"/>
                      </p:stCondLst>
                      <p:childTnLst>
                        <p:par>
                          <p:cTn id="383" fill="hold">
                            <p:stCondLst>
                              <p:cond delay="0"/>
                            </p:stCondLst>
                            <p:childTnLst>
                              <p:par>
                                <p:cTn id="384" nodeType="clickEffect" fill="hold" presetClass="exit" presetID="3" presetSubtype="10">
                                  <p:stCondLst>
                                    <p:cond delay="0"/>
                                  </p:stCondLst>
                                  <p:childTnLst>
                                    <p:animEffect filter="blinds(horizontal)" transition="out">
                                      <p:cBhvr additive="repl">
                                        <p:cTn id="385" dur="500"/>
                                        <p:tgtEl>
                                          <p:spTgt spid="864"/>
                                        </p:tgtEl>
                                      </p:cBhvr>
                                    </p:animEffect>
                                    <p:set>
                                      <p:cBhvr>
                                        <p:cTn id="386" dur="1" fill="hold">
                                          <p:stCondLst>
                                            <p:cond delay="499"/>
                                          </p:stCondLst>
                                        </p:cTn>
                                        <p:tgtEl>
                                          <p:spTgt spid="8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8" name="Picture 5" descr="05_26NucleicAcidComponent_L.jpg"/>
          <p:cNvPicPr/>
          <p:nvPr/>
        </p:nvPicPr>
        <p:blipFill>
          <a:blip r:embed="rId1"/>
          <a:stretch/>
        </p:blipFill>
        <p:spPr>
          <a:xfrm>
            <a:off x="1905120" y="380880"/>
            <a:ext cx="8609760" cy="6025320"/>
          </a:xfrm>
          <a:prstGeom prst="rect">
            <a:avLst/>
          </a:prstGeom>
          <a:ln w="9360">
            <a:noFill/>
          </a:ln>
        </p:spPr>
      </p:pic>
      <p:sp>
        <p:nvSpPr>
          <p:cNvPr id="869" name="CustomShape 1"/>
          <p:cNvSpPr/>
          <p:nvPr/>
        </p:nvSpPr>
        <p:spPr>
          <a:xfrm>
            <a:off x="9346320" y="1882800"/>
            <a:ext cx="278280" cy="2725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200" spc="-1" strike="noStrike">
                <a:solidFill>
                  <a:srgbClr val="000000"/>
                </a:solidFill>
                <a:latin typeface="Calibri"/>
                <a:ea typeface="DejaVu Sans"/>
              </a:rPr>
              <a:t>U</a:t>
            </a:r>
            <a:endParaRPr b="0" lang="nl-NL" sz="1200" spc="-1" strike="noStrike">
              <a:latin typeface="Arial"/>
            </a:endParaRPr>
          </a:p>
        </p:txBody>
      </p:sp>
      <p:sp>
        <p:nvSpPr>
          <p:cNvPr id="870"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7224476-FC10-4161-9E9D-38FA577620AA}" type="slidenum">
              <a:rPr b="0" lang="en-US" sz="1200" spc="-1" strike="noStrike">
                <a:solidFill>
                  <a:srgbClr val="8b8b8b"/>
                </a:solidFill>
                <a:latin typeface="Calibri"/>
              </a:rPr>
              <a:t>&lt;number&gt;</a:t>
            </a:fld>
            <a:endParaRPr b="0" lang="nl-NL" sz="1200" spc="-1" strike="noStrike">
              <a:latin typeface="Arial"/>
            </a:endParaRPr>
          </a:p>
        </p:txBody>
      </p:sp>
      <p:pic>
        <p:nvPicPr>
          <p:cNvPr id="871" name="Picture 5" descr="05_26NucleicAcidComponent_L.jpg"/>
          <p:cNvPicPr/>
          <p:nvPr/>
        </p:nvPicPr>
        <p:blipFill>
          <a:blip r:embed="rId2"/>
          <a:srcRect l="59290" t="67015" r="0" b="0"/>
          <a:stretch/>
        </p:blipFill>
        <p:spPr>
          <a:xfrm>
            <a:off x="7010280" y="4419720"/>
            <a:ext cx="3504600" cy="1986840"/>
          </a:xfrm>
          <a:prstGeom prst="rect">
            <a:avLst/>
          </a:prstGeom>
          <a:ln w="9360">
            <a:noFill/>
          </a:ln>
        </p:spPr>
      </p:pic>
      <p:pic>
        <p:nvPicPr>
          <p:cNvPr id="872" name="Picture 5" descr="05_26NucleicAcidComponent_L.jpg"/>
          <p:cNvPicPr/>
          <p:nvPr/>
        </p:nvPicPr>
        <p:blipFill>
          <a:blip r:embed="rId3"/>
          <a:srcRect l="59290" t="0" r="0" b="34251"/>
          <a:stretch/>
        </p:blipFill>
        <p:spPr>
          <a:xfrm>
            <a:off x="7010280" y="380880"/>
            <a:ext cx="3504600" cy="3961800"/>
          </a:xfrm>
          <a:prstGeom prst="rect">
            <a:avLst/>
          </a:prstGeom>
          <a:ln w="9360">
            <a:noFill/>
          </a:ln>
        </p:spPr>
      </p:pic>
    </p:spTree>
  </p:cSld>
  <mc:AlternateContent>
    <mc:Choice Requires="p14">
      <p:transition spd="slow" p14:dur="2000"/>
    </mc:Choice>
    <mc:Fallback>
      <p:transition spd="slow"/>
    </mc:Fallback>
  </mc:AlternateContent>
  <p:timing>
    <p:tnLst>
      <p:par>
        <p:cTn id="387" dur="indefinite" restart="never" nodeType="tmRoot">
          <p:childTnLst>
            <p:seq>
              <p:cTn id="388" dur="indefinite" nodeType="mainSeq">
                <p:childTnLst>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872"/>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8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1905120" y="1465200"/>
            <a:ext cx="8381160" cy="2741040"/>
          </a:xfrm>
          <a:prstGeom prst="rect">
            <a:avLst/>
          </a:prstGeom>
          <a:noFill/>
          <a:ln w="9360">
            <a:noFill/>
          </a:ln>
        </p:spPr>
        <p:style>
          <a:lnRef idx="0"/>
          <a:fillRef idx="0"/>
          <a:effectRef idx="0"/>
          <a:fontRef idx="minor"/>
        </p:style>
        <p:txBody>
          <a:bodyPr lIns="90000" rIns="90000" tIns="45000" bIns="45000" anchor="ctr">
            <a:spAutoFit/>
          </a:bodyPr>
          <a:p>
            <a:pPr>
              <a:lnSpc>
                <a:spcPct val="100000"/>
              </a:lnSpc>
            </a:pPr>
            <a:r>
              <a:rPr b="0" lang="nl-NL" sz="1800" spc="-1" strike="noStrike">
                <a:solidFill>
                  <a:srgbClr val="000000"/>
                </a:solidFill>
                <a:latin typeface="Calibri"/>
                <a:ea typeface="Times New Roman"/>
              </a:rPr>
              <a:t>Biologie 1: diversiteit van het leven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deze diversiteit is opgebouwd uit </a:t>
            </a:r>
            <a:r>
              <a:rPr b="0" lang="nl-NL" sz="1800" spc="-1" strike="noStrike" u="sng">
                <a:solidFill>
                  <a:srgbClr val="000000"/>
                </a:solidFill>
                <a:uFillTx/>
                <a:latin typeface="Calibri"/>
                <a:ea typeface="Times New Roman"/>
              </a:rPr>
              <a:t>slechts 4 groepen</a:t>
            </a:r>
            <a:r>
              <a:rPr b="0" lang="nl-NL" sz="1800" spc="-1" strike="noStrike">
                <a:solidFill>
                  <a:srgbClr val="000000"/>
                </a:solidFill>
                <a:latin typeface="Calibri"/>
                <a:ea typeface="Times New Roman"/>
              </a:rPr>
              <a:t> (macro)moleculen:</a:t>
            </a:r>
            <a:endParaRPr b="0" lang="nl-NL" sz="1800" spc="-1" strike="noStrike">
              <a:latin typeface="Arial"/>
            </a:endParaRPr>
          </a:p>
          <a:p>
            <a:pPr>
              <a:lnSpc>
                <a:spcPct val="100000"/>
              </a:lnSpc>
            </a:pPr>
            <a:endParaRPr b="0" lang="nl-NL" sz="1800" spc="-1" strike="noStrike">
              <a:latin typeface="Arial"/>
            </a:endParaRPr>
          </a:p>
          <a:p>
            <a:pPr lvl="1" marL="457200" indent="-215640">
              <a:lnSpc>
                <a:spcPct val="100000"/>
              </a:lnSpc>
              <a:spcAft>
                <a:spcPts val="360"/>
              </a:spcAft>
              <a:buClr>
                <a:srgbClr val="ed7d31"/>
              </a:buClr>
              <a:buFont typeface="Symbol"/>
              <a:buChar char=""/>
            </a:pPr>
            <a:r>
              <a:rPr b="0" lang="nl-NL" sz="1800" spc="-1" strike="noStrike">
                <a:solidFill>
                  <a:srgbClr val="ed7d31"/>
                </a:solidFill>
                <a:latin typeface="Calibri"/>
                <a:ea typeface="Times New Roman"/>
              </a:rPr>
              <a:t> </a:t>
            </a:r>
            <a:r>
              <a:rPr b="0" lang="nl-NL" sz="1800" spc="-1" strike="noStrike">
                <a:solidFill>
                  <a:srgbClr val="ed7d31"/>
                </a:solidFill>
                <a:latin typeface="Calibri"/>
                <a:ea typeface="Times New Roman"/>
              </a:rPr>
              <a:t>Koolhydraten</a:t>
            </a:r>
            <a:endParaRPr b="0" lang="nl-NL" sz="1800" spc="-1" strike="noStrike">
              <a:latin typeface="Arial"/>
            </a:endParaRPr>
          </a:p>
          <a:p>
            <a:pPr lvl="1" marL="457200" indent="-215640">
              <a:lnSpc>
                <a:spcPct val="100000"/>
              </a:lnSpc>
              <a:spcAft>
                <a:spcPts val="360"/>
              </a:spcAft>
              <a:buClr>
                <a:srgbClr val="ed7d31"/>
              </a:buClr>
              <a:buFont typeface="Symbol"/>
              <a:buChar char=""/>
            </a:pPr>
            <a:r>
              <a:rPr b="0" lang="nl-NL" sz="1800" spc="-1" strike="noStrike">
                <a:solidFill>
                  <a:srgbClr val="ed7d31"/>
                </a:solidFill>
                <a:latin typeface="Calibri"/>
                <a:ea typeface="Times New Roman"/>
              </a:rPr>
              <a:t> </a:t>
            </a:r>
            <a:r>
              <a:rPr b="0" lang="nl-NL" sz="1800" spc="-1" strike="noStrike">
                <a:solidFill>
                  <a:srgbClr val="ed7d31"/>
                </a:solidFill>
                <a:latin typeface="Calibri"/>
                <a:ea typeface="Times New Roman"/>
              </a:rPr>
              <a:t>Lipiden</a:t>
            </a:r>
            <a:endParaRPr b="0" lang="nl-NL" sz="1800" spc="-1" strike="noStrike">
              <a:latin typeface="Arial"/>
            </a:endParaRPr>
          </a:p>
          <a:p>
            <a:pPr lvl="1" marL="457200" indent="-215640">
              <a:lnSpc>
                <a:spcPct val="100000"/>
              </a:lnSpc>
              <a:spcAft>
                <a:spcPts val="360"/>
              </a:spcAft>
              <a:buClr>
                <a:srgbClr val="ed7d31"/>
              </a:buClr>
              <a:buFont typeface="Symbol"/>
              <a:buChar char=""/>
            </a:pPr>
            <a:r>
              <a:rPr b="0" lang="nl-NL" sz="1800" spc="-1" strike="noStrike">
                <a:solidFill>
                  <a:srgbClr val="ed7d31"/>
                </a:solidFill>
                <a:latin typeface="Calibri"/>
                <a:ea typeface="Times New Roman"/>
              </a:rPr>
              <a:t> </a:t>
            </a:r>
            <a:r>
              <a:rPr b="0" lang="nl-NL" sz="1800" spc="-1" strike="noStrike">
                <a:solidFill>
                  <a:srgbClr val="ed7d31"/>
                </a:solidFill>
                <a:latin typeface="Calibri"/>
                <a:ea typeface="Times New Roman"/>
              </a:rPr>
              <a:t>Eiwitten</a:t>
            </a:r>
            <a:endParaRPr b="0" lang="nl-NL" sz="1800" spc="-1" strike="noStrike">
              <a:latin typeface="Arial"/>
            </a:endParaRPr>
          </a:p>
          <a:p>
            <a:pPr lvl="1" marL="457200" indent="-215640">
              <a:lnSpc>
                <a:spcPct val="100000"/>
              </a:lnSpc>
              <a:spcAft>
                <a:spcPts val="360"/>
              </a:spcAft>
              <a:buClr>
                <a:srgbClr val="ed7d31"/>
              </a:buClr>
              <a:buFont typeface="Symbol"/>
              <a:buChar char=""/>
            </a:pPr>
            <a:r>
              <a:rPr b="0" lang="nl-NL" sz="1800" spc="-1" strike="noStrike">
                <a:solidFill>
                  <a:srgbClr val="ed7d31"/>
                </a:solidFill>
                <a:latin typeface="Calibri"/>
                <a:ea typeface="Times New Roman"/>
              </a:rPr>
              <a:t> </a:t>
            </a:r>
            <a:r>
              <a:rPr b="0" lang="nl-NL" sz="1800" spc="-1" strike="noStrike">
                <a:solidFill>
                  <a:srgbClr val="ed7d31"/>
                </a:solidFill>
                <a:latin typeface="Calibri"/>
                <a:ea typeface="Times New Roman"/>
              </a:rPr>
              <a:t>Nucleïne zuren</a:t>
            </a:r>
            <a:endParaRPr b="0" lang="nl-NL" sz="1800" spc="-1" strike="noStrike">
              <a:latin typeface="Arial"/>
            </a:endParaRPr>
          </a:p>
          <a:p>
            <a:pPr>
              <a:lnSpc>
                <a:spcPct val="100000"/>
              </a:lnSpc>
            </a:pPr>
            <a:endParaRPr b="0" lang="nl-NL" sz="1800" spc="-1" strike="noStrike">
              <a:latin typeface="Arial"/>
            </a:endParaRPr>
          </a:p>
        </p:txBody>
      </p:sp>
      <p:sp>
        <p:nvSpPr>
          <p:cNvPr id="177" name="CustomShape 2"/>
          <p:cNvSpPr/>
          <p:nvPr/>
        </p:nvSpPr>
        <p:spPr>
          <a:xfrm>
            <a:off x="1881720" y="4655160"/>
            <a:ext cx="8643600" cy="173628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0" i="1" lang="nl-NL" sz="1800" spc="-1" strike="noStrike">
                <a:solidFill>
                  <a:srgbClr val="000000"/>
                </a:solidFill>
                <a:latin typeface="Calibri"/>
                <a:ea typeface="Times New Roman"/>
              </a:rPr>
              <a:t>Algemene kenmerken van macromoleculen:</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80"/>
              </a:buClr>
              <a:buFont typeface="Arial"/>
              <a:buChar char="•"/>
            </a:pPr>
            <a:r>
              <a:rPr b="0" lang="nl-NL" sz="1800" spc="-1" strike="noStrike">
                <a:solidFill>
                  <a:srgbClr val="000080"/>
                </a:solidFill>
                <a:latin typeface="Calibri"/>
                <a:ea typeface="Times New Roman"/>
              </a:rPr>
              <a:t> </a:t>
            </a:r>
            <a:r>
              <a:rPr b="0" lang="nl-NL" sz="1800" spc="-1" strike="noStrike">
                <a:solidFill>
                  <a:srgbClr val="000080"/>
                </a:solidFill>
                <a:latin typeface="Calibri"/>
                <a:ea typeface="Times New Roman"/>
              </a:rPr>
              <a:t>Macromoleculen zijn vaak gemaakt uit polymeren, die zelf uit monomeren bestaan</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80"/>
              </a:buClr>
              <a:buFont typeface="Arial"/>
              <a:buChar char="•"/>
            </a:pPr>
            <a:r>
              <a:rPr b="0" lang="nl-NL" sz="1800" spc="-1" strike="noStrike">
                <a:solidFill>
                  <a:srgbClr val="000080"/>
                </a:solidFill>
                <a:latin typeface="Calibri"/>
                <a:ea typeface="Times New Roman"/>
              </a:rPr>
              <a:t> </a:t>
            </a:r>
            <a:r>
              <a:rPr b="0" lang="nl-NL" sz="1800" spc="-1" strike="noStrike">
                <a:solidFill>
                  <a:srgbClr val="000080"/>
                </a:solidFill>
                <a:latin typeface="Calibri"/>
                <a:ea typeface="Times New Roman"/>
              </a:rPr>
              <a:t>Polymeer: monomeren aan elkaar gekoppeld door een </a:t>
            </a:r>
            <a:r>
              <a:rPr b="0" lang="nl-NL" sz="1800" spc="-1" strike="noStrike" u="sng">
                <a:solidFill>
                  <a:srgbClr val="000080"/>
                </a:solidFill>
                <a:uFillTx/>
                <a:latin typeface="Calibri"/>
                <a:ea typeface="Times New Roman"/>
              </a:rPr>
              <a:t>condensatie/dehydratatie reactie</a:t>
            </a:r>
            <a:endParaRPr b="0" lang="nl-NL" sz="1800" spc="-1" strike="noStrike">
              <a:latin typeface="Arial"/>
            </a:endParaRPr>
          </a:p>
          <a:p>
            <a:pPr>
              <a:lnSpc>
                <a:spcPct val="100000"/>
              </a:lnSpc>
            </a:pPr>
            <a:endParaRPr b="0" lang="nl-NL" sz="1800" spc="-1" strike="noStrike">
              <a:latin typeface="Arial"/>
            </a:endParaRPr>
          </a:p>
        </p:txBody>
      </p:sp>
      <p:sp>
        <p:nvSpPr>
          <p:cNvPr id="178" name="CustomShape 3"/>
          <p:cNvSpPr/>
          <p:nvPr/>
        </p:nvSpPr>
        <p:spPr>
          <a:xfrm>
            <a:off x="1957320" y="159480"/>
            <a:ext cx="8252640" cy="1736280"/>
          </a:xfrm>
          <a:prstGeom prst="rect">
            <a:avLst/>
          </a:prstGeom>
          <a:noFill/>
          <a:ln w="9360">
            <a:noFill/>
          </a:ln>
        </p:spPr>
        <p:style>
          <a:lnRef idx="0"/>
          <a:fillRef idx="0"/>
          <a:effectRef idx="0"/>
          <a:fontRef idx="minor"/>
        </p:style>
        <p:txBody>
          <a:bodyPr lIns="90000" rIns="90000" tIns="45000" bIns="45000" anchor="ctr">
            <a:spAutoFit/>
          </a:bodyPr>
          <a:p>
            <a:pPr algn="ctr">
              <a:lnSpc>
                <a:spcPct val="100000"/>
              </a:lnSpc>
            </a:pPr>
            <a:r>
              <a:rPr b="1" lang="nl-NL" sz="3600" spc="-1" strike="noStrike">
                <a:solidFill>
                  <a:srgbClr val="002060"/>
                </a:solidFill>
                <a:latin typeface="Calibri"/>
                <a:ea typeface="Times New Roman"/>
              </a:rPr>
              <a:t>Macromoleculen (H5 Campbell)</a:t>
            </a:r>
            <a:endParaRPr b="0" lang="nl-NL" sz="3600" spc="-1" strike="noStrike">
              <a:latin typeface="Arial"/>
            </a:endParaRPr>
          </a:p>
          <a:p>
            <a:pPr algn="ctr">
              <a:lnSpc>
                <a:spcPct val="100000"/>
              </a:lnSpc>
            </a:pPr>
            <a:r>
              <a:rPr b="1" i="1" lang="nl-NL" sz="3600" spc="-1" strike="noStrike">
                <a:solidFill>
                  <a:srgbClr val="002060"/>
                </a:solidFill>
                <a:latin typeface="Calibri"/>
                <a:ea typeface="Times New Roman"/>
              </a:rPr>
              <a:t>	</a:t>
            </a:r>
            <a:endParaRPr b="0" lang="nl-NL" sz="3600" spc="-1" strike="noStrike">
              <a:latin typeface="Arial"/>
            </a:endParaRPr>
          </a:p>
          <a:p>
            <a:pPr algn="ctr">
              <a:lnSpc>
                <a:spcPct val="100000"/>
              </a:lnSpc>
            </a:pPr>
            <a:endParaRPr b="0" lang="nl-NL" sz="3600" spc="-1" strike="noStrike">
              <a:latin typeface="Arial"/>
            </a:endParaRPr>
          </a:p>
        </p:txBody>
      </p:sp>
      <p:grpSp>
        <p:nvGrpSpPr>
          <p:cNvPr id="179" name="Group 4"/>
          <p:cNvGrpSpPr/>
          <p:nvPr/>
        </p:nvGrpSpPr>
        <p:grpSpPr>
          <a:xfrm>
            <a:off x="4343400" y="2666880"/>
            <a:ext cx="2676960" cy="1065960"/>
            <a:chOff x="4343400" y="2666880"/>
            <a:chExt cx="2676960" cy="1065960"/>
          </a:xfrm>
        </p:grpSpPr>
        <p:sp>
          <p:nvSpPr>
            <p:cNvPr id="180" name="Line 5"/>
            <p:cNvSpPr/>
            <p:nvPr/>
          </p:nvSpPr>
          <p:spPr>
            <a:xfrm>
              <a:off x="4343400" y="2709720"/>
              <a:ext cx="685800" cy="0"/>
            </a:xfrm>
            <a:prstGeom prst="line">
              <a:avLst/>
            </a:prstGeom>
            <a:ln w="25560">
              <a:solidFill>
                <a:srgbClr val="ff0000"/>
              </a:solidFill>
              <a:round/>
              <a:headEnd len="lg" type="triangle" w="lg"/>
            </a:ln>
          </p:spPr>
          <p:style>
            <a:lnRef idx="0"/>
            <a:fillRef idx="0"/>
            <a:effectRef idx="0"/>
            <a:fontRef idx="minor"/>
          </p:style>
        </p:sp>
        <p:sp>
          <p:nvSpPr>
            <p:cNvPr id="181" name="Line 6"/>
            <p:cNvSpPr/>
            <p:nvPr/>
          </p:nvSpPr>
          <p:spPr>
            <a:xfrm>
              <a:off x="4343400" y="3352680"/>
              <a:ext cx="685800" cy="0"/>
            </a:xfrm>
            <a:prstGeom prst="line">
              <a:avLst/>
            </a:prstGeom>
            <a:ln w="25560">
              <a:solidFill>
                <a:srgbClr val="ff0000"/>
              </a:solidFill>
              <a:round/>
              <a:headEnd len="lg" type="triangle" w="lg"/>
            </a:ln>
          </p:spPr>
          <p:style>
            <a:lnRef idx="0"/>
            <a:fillRef idx="0"/>
            <a:effectRef idx="0"/>
            <a:fontRef idx="minor"/>
          </p:style>
        </p:sp>
        <p:sp>
          <p:nvSpPr>
            <p:cNvPr id="182" name="Line 7"/>
            <p:cNvSpPr/>
            <p:nvPr/>
          </p:nvSpPr>
          <p:spPr>
            <a:xfrm>
              <a:off x="4343400" y="3689280"/>
              <a:ext cx="685800" cy="0"/>
            </a:xfrm>
            <a:prstGeom prst="line">
              <a:avLst/>
            </a:prstGeom>
            <a:ln w="25560">
              <a:solidFill>
                <a:srgbClr val="ff0000"/>
              </a:solidFill>
              <a:round/>
              <a:headEnd len="lg" type="triangle" w="lg"/>
            </a:ln>
          </p:spPr>
          <p:style>
            <a:lnRef idx="0"/>
            <a:fillRef idx="0"/>
            <a:effectRef idx="0"/>
            <a:fontRef idx="minor"/>
          </p:style>
        </p:sp>
        <p:sp>
          <p:nvSpPr>
            <p:cNvPr id="183" name="CustomShape 8"/>
            <p:cNvSpPr/>
            <p:nvPr/>
          </p:nvSpPr>
          <p:spPr>
            <a:xfrm>
              <a:off x="5722560" y="2981160"/>
              <a:ext cx="1297800" cy="3949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2000" spc="-1" strike="noStrike">
                  <a:solidFill>
                    <a:srgbClr val="ff0000"/>
                  </a:solidFill>
                  <a:latin typeface="Calibri"/>
                  <a:ea typeface="DejaVu Sans"/>
                </a:rPr>
                <a:t>polymeren</a:t>
              </a:r>
              <a:endParaRPr b="0" lang="nl-NL" sz="2000" spc="-1" strike="noStrike">
                <a:latin typeface="Arial"/>
              </a:endParaRPr>
            </a:p>
          </p:txBody>
        </p:sp>
        <p:sp>
          <p:nvSpPr>
            <p:cNvPr id="184" name="CustomShape 9"/>
            <p:cNvSpPr/>
            <p:nvPr/>
          </p:nvSpPr>
          <p:spPr>
            <a:xfrm>
              <a:off x="5334120" y="2666880"/>
              <a:ext cx="380160" cy="1065960"/>
            </a:xfrm>
            <a:prstGeom prst="rightBrace">
              <a:avLst>
                <a:gd name="adj1" fmla="val 23333"/>
                <a:gd name="adj2" fmla="val 50000"/>
              </a:avLst>
            </a:prstGeom>
            <a:noFill/>
            <a:ln w="25560">
              <a:solidFill>
                <a:srgbClr val="ff0000"/>
              </a:solidFill>
              <a:round/>
            </a:ln>
          </p:spPr>
          <p:style>
            <a:lnRef idx="0"/>
            <a:fillRef idx="0"/>
            <a:effectRef idx="0"/>
            <a:fontRef idx="minor"/>
          </p:style>
        </p:sp>
      </p:grpSp>
      <p:sp>
        <p:nvSpPr>
          <p:cNvPr id="185" name="CustomShape 10"/>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C4D5945-54E6-4272-BB49-73E58E6A5BE2}" type="slidenum">
              <a:rPr b="0" lang="en-US" sz="1200" spc="-1" strike="noStrike">
                <a:solidFill>
                  <a:srgbClr val="8b8b8b"/>
                </a:solidFill>
                <a:latin typeface="Calibri"/>
              </a:rPr>
              <a:t>&lt;number&gt;</a:t>
            </a:fld>
            <a:endParaRPr b="0" lang="nl-NL" sz="1200" spc="-1" strike="noStrike">
              <a:latin typeface="Arial"/>
            </a:endParaRPr>
          </a:p>
        </p:txBody>
      </p:sp>
      <p:pic>
        <p:nvPicPr>
          <p:cNvPr id="186" name="Picture 2" descr="http://www.whgdierenartsen.nl/html/bibliotheek/img/2006augustus/artikel7-1.jpg"/>
          <p:cNvPicPr/>
          <p:nvPr/>
        </p:nvPicPr>
        <p:blipFill>
          <a:blip r:embed="rId1"/>
          <a:stretch/>
        </p:blipFill>
        <p:spPr>
          <a:xfrm>
            <a:off x="7620120" y="2514600"/>
            <a:ext cx="2437560" cy="222336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2090880" y="457200"/>
            <a:ext cx="5598360" cy="118728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Vraag:</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DejaVu Sans"/>
              </a:rPr>
              <a:t>Waarom noem je DNA een zuur (deoxyribonucleine </a:t>
            </a:r>
            <a:r>
              <a:rPr b="1" lang="nl-NL" sz="1800" spc="-1" strike="noStrike">
                <a:solidFill>
                  <a:srgbClr val="000000"/>
                </a:solidFill>
                <a:latin typeface="Calibri"/>
                <a:ea typeface="DejaVu Sans"/>
              </a:rPr>
              <a:t>zuur</a:t>
            </a:r>
            <a:r>
              <a:rPr b="0" lang="nl-NL" sz="1800" spc="-1" strike="noStrike">
                <a:solidFill>
                  <a:srgbClr val="000000"/>
                </a:solidFill>
                <a:latin typeface="Calibri"/>
                <a:ea typeface="DejaVu Sans"/>
              </a:rPr>
              <a:t>), </a:t>
            </a:r>
            <a:endParaRPr b="0" lang="nl-NL" sz="1800" spc="-1" strike="noStrike">
              <a:latin typeface="Arial"/>
            </a:endParaRPr>
          </a:p>
          <a:p>
            <a:pPr>
              <a:lnSpc>
                <a:spcPct val="100000"/>
              </a:lnSpc>
            </a:pPr>
            <a:r>
              <a:rPr b="0" lang="nl-NL" sz="1800" spc="-1" strike="noStrike">
                <a:solidFill>
                  <a:srgbClr val="000000"/>
                </a:solidFill>
                <a:latin typeface="Calibri"/>
                <a:ea typeface="DejaVu Sans"/>
              </a:rPr>
              <a:t>terwijl een belangrijk deel uit basen bestaat?</a:t>
            </a:r>
            <a:endParaRPr b="0" lang="nl-NL" sz="1800" spc="-1" strike="noStrike">
              <a:latin typeface="Arial"/>
            </a:endParaRPr>
          </a:p>
        </p:txBody>
      </p:sp>
      <p:pic>
        <p:nvPicPr>
          <p:cNvPr id="874" name="Picture 39" descr=""/>
          <p:cNvPicPr/>
          <p:nvPr/>
        </p:nvPicPr>
        <p:blipFill>
          <a:blip r:embed="rId1"/>
          <a:stretch/>
        </p:blipFill>
        <p:spPr>
          <a:xfrm>
            <a:off x="2438280" y="1676520"/>
            <a:ext cx="4475880" cy="2075760"/>
          </a:xfrm>
          <a:prstGeom prst="rect">
            <a:avLst/>
          </a:prstGeom>
          <a:ln>
            <a:noFill/>
          </a:ln>
        </p:spPr>
      </p:pic>
      <p:sp>
        <p:nvSpPr>
          <p:cNvPr id="875" name="Line 2"/>
          <p:cNvSpPr/>
          <p:nvPr/>
        </p:nvSpPr>
        <p:spPr>
          <a:xfrm>
            <a:off x="4495680" y="2514600"/>
            <a:ext cx="685800" cy="0"/>
          </a:xfrm>
          <a:prstGeom prst="line">
            <a:avLst/>
          </a:prstGeom>
          <a:ln w="38160">
            <a:solidFill>
              <a:srgbClr val="ff0000"/>
            </a:solidFill>
            <a:round/>
            <a:headEnd len="med" type="triangle" w="med"/>
            <a:tailEnd len="med" type="triangle" w="med"/>
          </a:ln>
        </p:spPr>
        <p:style>
          <a:lnRef idx="0"/>
          <a:fillRef idx="0"/>
          <a:effectRef idx="0"/>
          <a:fontRef idx="minor"/>
        </p:style>
      </p:sp>
      <p:grpSp>
        <p:nvGrpSpPr>
          <p:cNvPr id="876" name="Group 3"/>
          <p:cNvGrpSpPr/>
          <p:nvPr/>
        </p:nvGrpSpPr>
        <p:grpSpPr>
          <a:xfrm>
            <a:off x="2057400" y="3886200"/>
            <a:ext cx="7787520" cy="3045600"/>
            <a:chOff x="2057400" y="3886200"/>
            <a:chExt cx="7787520" cy="3045600"/>
          </a:xfrm>
        </p:grpSpPr>
        <p:sp>
          <p:nvSpPr>
            <p:cNvPr id="877" name="CustomShape 4"/>
            <p:cNvSpPr/>
            <p:nvPr/>
          </p:nvSpPr>
          <p:spPr>
            <a:xfrm>
              <a:off x="2057400" y="3886200"/>
              <a:ext cx="7787520" cy="638640"/>
            </a:xfrm>
            <a:prstGeom prst="rect">
              <a:avLst/>
            </a:prstGeom>
            <a:noFill/>
            <a:ln w="936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De fosfaatgroepen in DNA hebben een zuur karakter, dwz ze staan makkelijk H</a:t>
              </a:r>
              <a:r>
                <a:rPr b="0" lang="nl-NL" sz="1800" spc="-1" strike="noStrike" baseline="30000">
                  <a:solidFill>
                    <a:srgbClr val="000000"/>
                  </a:solidFill>
                  <a:latin typeface="Calibri"/>
                  <a:ea typeface="DejaVu Sans"/>
                </a:rPr>
                <a:t>+</a:t>
              </a:r>
              <a:r>
                <a:rPr b="0" lang="nl-NL" sz="1800" spc="-1" strike="noStrike">
                  <a:solidFill>
                    <a:srgbClr val="000000"/>
                  </a:solidFill>
                  <a:latin typeface="Calibri"/>
                  <a:ea typeface="DejaVu Sans"/>
                </a:rPr>
                <a:t> ionen af. Dit effect is sterker dan het opnemen van H</a:t>
              </a:r>
              <a:r>
                <a:rPr b="0" lang="nl-NL" sz="1800" spc="-1" strike="noStrike" baseline="30000">
                  <a:solidFill>
                    <a:srgbClr val="000000"/>
                  </a:solidFill>
                  <a:latin typeface="Calibri"/>
                  <a:ea typeface="DejaVu Sans"/>
                </a:rPr>
                <a:t>+</a:t>
              </a:r>
              <a:r>
                <a:rPr b="0" lang="nl-NL" sz="1800" spc="-1" strike="noStrike">
                  <a:solidFill>
                    <a:srgbClr val="000000"/>
                  </a:solidFill>
                  <a:latin typeface="Calibri"/>
                  <a:ea typeface="DejaVu Sans"/>
                </a:rPr>
                <a:t> ionen door de basen</a:t>
              </a:r>
              <a:endParaRPr b="0" lang="nl-NL" sz="1800" spc="-1" strike="noStrike">
                <a:latin typeface="Arial"/>
              </a:endParaRPr>
            </a:p>
          </p:txBody>
        </p:sp>
        <p:grpSp>
          <p:nvGrpSpPr>
            <p:cNvPr id="878" name="Group 5"/>
            <p:cNvGrpSpPr/>
            <p:nvPr/>
          </p:nvGrpSpPr>
          <p:grpSpPr>
            <a:xfrm>
              <a:off x="3050640" y="5148360"/>
              <a:ext cx="1807200" cy="1326240"/>
              <a:chOff x="3050640" y="5148360"/>
              <a:chExt cx="1807200" cy="1326240"/>
            </a:xfrm>
          </p:grpSpPr>
          <p:sp>
            <p:nvSpPr>
              <p:cNvPr id="879" name="CustomShape 6"/>
              <p:cNvSpPr/>
              <p:nvPr/>
            </p:nvSpPr>
            <p:spPr>
              <a:xfrm>
                <a:off x="3643920" y="5630760"/>
                <a:ext cx="2980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P</a:t>
                </a:r>
                <a:endParaRPr b="0" lang="nl-NL" sz="1800" spc="-1" strike="noStrike">
                  <a:latin typeface="Arial"/>
                </a:endParaRPr>
              </a:p>
            </p:txBody>
          </p:sp>
          <p:sp>
            <p:nvSpPr>
              <p:cNvPr id="880" name="CustomShape 7"/>
              <p:cNvSpPr/>
              <p:nvPr/>
            </p:nvSpPr>
            <p:spPr>
              <a:xfrm>
                <a:off x="4082040" y="5646600"/>
                <a:ext cx="331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O</a:t>
                </a:r>
                <a:endParaRPr b="0" lang="nl-NL" sz="1800" spc="-1" strike="noStrike">
                  <a:latin typeface="Arial"/>
                </a:endParaRPr>
              </a:p>
            </p:txBody>
          </p:sp>
          <p:sp>
            <p:nvSpPr>
              <p:cNvPr id="881" name="CustomShape 8"/>
              <p:cNvSpPr/>
              <p:nvPr/>
            </p:nvSpPr>
            <p:spPr>
              <a:xfrm>
                <a:off x="3180240" y="5626080"/>
                <a:ext cx="331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O</a:t>
                </a:r>
                <a:endParaRPr b="0" lang="nl-NL" sz="1800" spc="-1" strike="noStrike">
                  <a:latin typeface="Arial"/>
                </a:endParaRPr>
              </a:p>
            </p:txBody>
          </p:sp>
          <p:sp>
            <p:nvSpPr>
              <p:cNvPr id="882" name="CustomShape 9"/>
              <p:cNvSpPr/>
              <p:nvPr/>
            </p:nvSpPr>
            <p:spPr>
              <a:xfrm>
                <a:off x="3626280" y="6110280"/>
                <a:ext cx="331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O</a:t>
                </a:r>
                <a:endParaRPr b="0" lang="nl-NL" sz="1800" spc="-1" strike="noStrike">
                  <a:latin typeface="Arial"/>
                </a:endParaRPr>
              </a:p>
            </p:txBody>
          </p:sp>
          <p:sp>
            <p:nvSpPr>
              <p:cNvPr id="883" name="CustomShape 10"/>
              <p:cNvSpPr/>
              <p:nvPr/>
            </p:nvSpPr>
            <p:spPr>
              <a:xfrm>
                <a:off x="3624840" y="5148360"/>
                <a:ext cx="331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O</a:t>
                </a:r>
                <a:endParaRPr b="0" lang="nl-NL" sz="1800" spc="-1" strike="noStrike">
                  <a:latin typeface="Arial"/>
                </a:endParaRPr>
              </a:p>
            </p:txBody>
          </p:sp>
          <p:sp>
            <p:nvSpPr>
              <p:cNvPr id="884" name="Line 11"/>
              <p:cNvSpPr/>
              <p:nvPr/>
            </p:nvSpPr>
            <p:spPr>
              <a:xfrm>
                <a:off x="3767040" y="5464080"/>
                <a:ext cx="0" cy="228600"/>
              </a:xfrm>
              <a:prstGeom prst="line">
                <a:avLst/>
              </a:prstGeom>
              <a:ln w="25560">
                <a:solidFill>
                  <a:schemeClr val="tx1"/>
                </a:solidFill>
                <a:round/>
              </a:ln>
            </p:spPr>
            <p:style>
              <a:lnRef idx="0"/>
              <a:fillRef idx="0"/>
              <a:effectRef idx="0"/>
              <a:fontRef idx="minor"/>
            </p:style>
          </p:sp>
          <p:sp>
            <p:nvSpPr>
              <p:cNvPr id="885" name="Line 12"/>
              <p:cNvSpPr/>
              <p:nvPr/>
            </p:nvSpPr>
            <p:spPr>
              <a:xfrm>
                <a:off x="3843000" y="5464080"/>
                <a:ext cx="0" cy="228600"/>
              </a:xfrm>
              <a:prstGeom prst="line">
                <a:avLst/>
              </a:prstGeom>
              <a:ln w="25560">
                <a:solidFill>
                  <a:schemeClr val="tx1"/>
                </a:solidFill>
                <a:round/>
              </a:ln>
            </p:spPr>
            <p:style>
              <a:lnRef idx="0"/>
              <a:fillRef idx="0"/>
              <a:effectRef idx="0"/>
              <a:fontRef idx="minor"/>
            </p:style>
          </p:sp>
          <p:sp>
            <p:nvSpPr>
              <p:cNvPr id="886" name="Line 13"/>
              <p:cNvSpPr/>
              <p:nvPr/>
            </p:nvSpPr>
            <p:spPr>
              <a:xfrm>
                <a:off x="3462840" y="5809320"/>
                <a:ext cx="228600" cy="0"/>
              </a:xfrm>
              <a:prstGeom prst="line">
                <a:avLst/>
              </a:prstGeom>
              <a:ln w="25560">
                <a:solidFill>
                  <a:schemeClr val="tx1"/>
                </a:solidFill>
                <a:round/>
              </a:ln>
            </p:spPr>
            <p:style>
              <a:lnRef idx="0"/>
              <a:fillRef idx="0"/>
              <a:effectRef idx="0"/>
              <a:fontRef idx="minor"/>
            </p:style>
          </p:sp>
          <p:sp>
            <p:nvSpPr>
              <p:cNvPr id="887" name="Line 14"/>
              <p:cNvSpPr/>
              <p:nvPr/>
            </p:nvSpPr>
            <p:spPr>
              <a:xfrm>
                <a:off x="3918600" y="5823720"/>
                <a:ext cx="228600" cy="0"/>
              </a:xfrm>
              <a:prstGeom prst="line">
                <a:avLst/>
              </a:prstGeom>
              <a:ln w="25560">
                <a:solidFill>
                  <a:schemeClr val="tx1"/>
                </a:solidFill>
                <a:round/>
              </a:ln>
            </p:spPr>
            <p:style>
              <a:lnRef idx="0"/>
              <a:fillRef idx="0"/>
              <a:effectRef idx="0"/>
              <a:fontRef idx="minor"/>
            </p:style>
          </p:sp>
          <p:sp>
            <p:nvSpPr>
              <p:cNvPr id="888" name="Line 15"/>
              <p:cNvSpPr/>
              <p:nvPr/>
            </p:nvSpPr>
            <p:spPr>
              <a:xfrm flipV="1">
                <a:off x="3811320" y="5949720"/>
                <a:ext cx="0" cy="228600"/>
              </a:xfrm>
              <a:prstGeom prst="line">
                <a:avLst/>
              </a:prstGeom>
              <a:ln w="25560">
                <a:solidFill>
                  <a:schemeClr val="tx1"/>
                </a:solidFill>
                <a:round/>
              </a:ln>
            </p:spPr>
            <p:style>
              <a:lnRef idx="0"/>
              <a:fillRef idx="0"/>
              <a:effectRef idx="0"/>
              <a:fontRef idx="minor"/>
            </p:style>
          </p:sp>
          <p:sp>
            <p:nvSpPr>
              <p:cNvPr id="889" name="Line 16"/>
              <p:cNvSpPr/>
              <p:nvPr/>
            </p:nvSpPr>
            <p:spPr>
              <a:xfrm>
                <a:off x="4386960" y="5823720"/>
                <a:ext cx="228600" cy="0"/>
              </a:xfrm>
              <a:prstGeom prst="line">
                <a:avLst/>
              </a:prstGeom>
              <a:ln w="25560">
                <a:solidFill>
                  <a:schemeClr val="tx1"/>
                </a:solidFill>
                <a:round/>
              </a:ln>
            </p:spPr>
            <p:style>
              <a:lnRef idx="0"/>
              <a:fillRef idx="0"/>
              <a:effectRef idx="0"/>
              <a:fontRef idx="minor"/>
            </p:style>
          </p:sp>
          <p:sp>
            <p:nvSpPr>
              <p:cNvPr id="890" name="CustomShape 17"/>
              <p:cNvSpPr/>
              <p:nvPr/>
            </p:nvSpPr>
            <p:spPr>
              <a:xfrm>
                <a:off x="4553640" y="5637240"/>
                <a:ext cx="304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R</a:t>
                </a:r>
                <a:endParaRPr b="0" lang="nl-NL" sz="1800" spc="-1" strike="noStrike">
                  <a:latin typeface="Arial"/>
                </a:endParaRPr>
              </a:p>
            </p:txBody>
          </p:sp>
          <p:sp>
            <p:nvSpPr>
              <p:cNvPr id="891" name="CustomShape 18"/>
              <p:cNvSpPr/>
              <p:nvPr/>
            </p:nvSpPr>
            <p:spPr>
              <a:xfrm>
                <a:off x="3799800" y="6107040"/>
                <a:ext cx="322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H</a:t>
                </a:r>
                <a:endParaRPr b="0" lang="nl-NL" sz="1800" spc="-1" strike="noStrike">
                  <a:latin typeface="Arial"/>
                </a:endParaRPr>
              </a:p>
            </p:txBody>
          </p:sp>
          <p:sp>
            <p:nvSpPr>
              <p:cNvPr id="892" name="CustomShape 19"/>
              <p:cNvSpPr/>
              <p:nvPr/>
            </p:nvSpPr>
            <p:spPr>
              <a:xfrm>
                <a:off x="3050640" y="5626080"/>
                <a:ext cx="322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H</a:t>
                </a:r>
                <a:endParaRPr b="0" lang="nl-NL" sz="1800" spc="-1" strike="noStrike">
                  <a:latin typeface="Arial"/>
                </a:endParaRPr>
              </a:p>
            </p:txBody>
          </p:sp>
        </p:grpSp>
        <p:grpSp>
          <p:nvGrpSpPr>
            <p:cNvPr id="893" name="Group 20"/>
            <p:cNvGrpSpPr/>
            <p:nvPr/>
          </p:nvGrpSpPr>
          <p:grpSpPr>
            <a:xfrm>
              <a:off x="6257160" y="5162400"/>
              <a:ext cx="1853280" cy="1769400"/>
              <a:chOff x="6257160" y="5162400"/>
              <a:chExt cx="1853280" cy="1769400"/>
            </a:xfrm>
          </p:grpSpPr>
          <p:sp>
            <p:nvSpPr>
              <p:cNvPr id="894" name="CustomShape 21"/>
              <p:cNvSpPr/>
              <p:nvPr/>
            </p:nvSpPr>
            <p:spPr>
              <a:xfrm>
                <a:off x="6896520" y="5645160"/>
                <a:ext cx="2980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P</a:t>
                </a:r>
                <a:endParaRPr b="0" lang="nl-NL" sz="1800" spc="-1" strike="noStrike">
                  <a:latin typeface="Arial"/>
                </a:endParaRPr>
              </a:p>
            </p:txBody>
          </p:sp>
          <p:sp>
            <p:nvSpPr>
              <p:cNvPr id="895" name="CustomShape 22"/>
              <p:cNvSpPr/>
              <p:nvPr/>
            </p:nvSpPr>
            <p:spPr>
              <a:xfrm>
                <a:off x="7335000" y="5661000"/>
                <a:ext cx="331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O</a:t>
                </a:r>
                <a:endParaRPr b="0" lang="nl-NL" sz="1800" spc="-1" strike="noStrike">
                  <a:latin typeface="Arial"/>
                </a:endParaRPr>
              </a:p>
            </p:txBody>
          </p:sp>
          <p:sp>
            <p:nvSpPr>
              <p:cNvPr id="896" name="CustomShape 23"/>
              <p:cNvSpPr/>
              <p:nvPr/>
            </p:nvSpPr>
            <p:spPr>
              <a:xfrm>
                <a:off x="6433200" y="5640480"/>
                <a:ext cx="331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O</a:t>
                </a:r>
                <a:endParaRPr b="0" lang="nl-NL" sz="1800" spc="-1" strike="noStrike">
                  <a:latin typeface="Arial"/>
                </a:endParaRPr>
              </a:p>
            </p:txBody>
          </p:sp>
          <p:sp>
            <p:nvSpPr>
              <p:cNvPr id="897" name="CustomShape 24"/>
              <p:cNvSpPr/>
              <p:nvPr/>
            </p:nvSpPr>
            <p:spPr>
              <a:xfrm>
                <a:off x="6879240" y="6124680"/>
                <a:ext cx="331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O</a:t>
                </a:r>
                <a:endParaRPr b="0" lang="nl-NL" sz="1800" spc="-1" strike="noStrike">
                  <a:latin typeface="Arial"/>
                </a:endParaRPr>
              </a:p>
            </p:txBody>
          </p:sp>
          <p:sp>
            <p:nvSpPr>
              <p:cNvPr id="898" name="CustomShape 25"/>
              <p:cNvSpPr/>
              <p:nvPr/>
            </p:nvSpPr>
            <p:spPr>
              <a:xfrm>
                <a:off x="6877800" y="5162400"/>
                <a:ext cx="3315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O</a:t>
                </a:r>
                <a:endParaRPr b="0" lang="nl-NL" sz="1800" spc="-1" strike="noStrike">
                  <a:latin typeface="Arial"/>
                </a:endParaRPr>
              </a:p>
            </p:txBody>
          </p:sp>
          <p:sp>
            <p:nvSpPr>
              <p:cNvPr id="899" name="Line 26"/>
              <p:cNvSpPr/>
              <p:nvPr/>
            </p:nvSpPr>
            <p:spPr>
              <a:xfrm>
                <a:off x="7019640" y="5478120"/>
                <a:ext cx="0" cy="228600"/>
              </a:xfrm>
              <a:prstGeom prst="line">
                <a:avLst/>
              </a:prstGeom>
              <a:ln w="25560">
                <a:solidFill>
                  <a:schemeClr val="tx1"/>
                </a:solidFill>
                <a:round/>
              </a:ln>
            </p:spPr>
            <p:style>
              <a:lnRef idx="0"/>
              <a:fillRef idx="0"/>
              <a:effectRef idx="0"/>
              <a:fontRef idx="minor"/>
            </p:style>
          </p:sp>
          <p:sp>
            <p:nvSpPr>
              <p:cNvPr id="900" name="Line 27"/>
              <p:cNvSpPr/>
              <p:nvPr/>
            </p:nvSpPr>
            <p:spPr>
              <a:xfrm>
                <a:off x="7095960" y="5478120"/>
                <a:ext cx="0" cy="228600"/>
              </a:xfrm>
              <a:prstGeom prst="line">
                <a:avLst/>
              </a:prstGeom>
              <a:ln w="25560">
                <a:solidFill>
                  <a:schemeClr val="tx1"/>
                </a:solidFill>
                <a:round/>
              </a:ln>
            </p:spPr>
            <p:style>
              <a:lnRef idx="0"/>
              <a:fillRef idx="0"/>
              <a:effectRef idx="0"/>
              <a:fontRef idx="minor"/>
            </p:style>
          </p:sp>
          <p:sp>
            <p:nvSpPr>
              <p:cNvPr id="901" name="Line 28"/>
              <p:cNvSpPr/>
              <p:nvPr/>
            </p:nvSpPr>
            <p:spPr>
              <a:xfrm>
                <a:off x="6715800" y="5823720"/>
                <a:ext cx="228600" cy="0"/>
              </a:xfrm>
              <a:prstGeom prst="line">
                <a:avLst/>
              </a:prstGeom>
              <a:ln w="25560">
                <a:solidFill>
                  <a:schemeClr val="tx1"/>
                </a:solidFill>
                <a:round/>
              </a:ln>
            </p:spPr>
            <p:style>
              <a:lnRef idx="0"/>
              <a:fillRef idx="0"/>
              <a:effectRef idx="0"/>
              <a:fontRef idx="minor"/>
            </p:style>
          </p:sp>
          <p:sp>
            <p:nvSpPr>
              <p:cNvPr id="902" name="Line 29"/>
              <p:cNvSpPr/>
              <p:nvPr/>
            </p:nvSpPr>
            <p:spPr>
              <a:xfrm>
                <a:off x="7171200" y="5837760"/>
                <a:ext cx="228600" cy="0"/>
              </a:xfrm>
              <a:prstGeom prst="line">
                <a:avLst/>
              </a:prstGeom>
              <a:ln w="25560">
                <a:solidFill>
                  <a:schemeClr val="tx1"/>
                </a:solidFill>
                <a:round/>
              </a:ln>
            </p:spPr>
            <p:style>
              <a:lnRef idx="0"/>
              <a:fillRef idx="0"/>
              <a:effectRef idx="0"/>
              <a:fontRef idx="minor"/>
            </p:style>
          </p:sp>
          <p:sp>
            <p:nvSpPr>
              <p:cNvPr id="903" name="Line 30"/>
              <p:cNvSpPr/>
              <p:nvPr/>
            </p:nvSpPr>
            <p:spPr>
              <a:xfrm flipV="1">
                <a:off x="7064280" y="5964120"/>
                <a:ext cx="0" cy="228600"/>
              </a:xfrm>
              <a:prstGeom prst="line">
                <a:avLst/>
              </a:prstGeom>
              <a:ln w="25560">
                <a:solidFill>
                  <a:schemeClr val="tx1"/>
                </a:solidFill>
                <a:round/>
              </a:ln>
            </p:spPr>
            <p:style>
              <a:lnRef idx="0"/>
              <a:fillRef idx="0"/>
              <a:effectRef idx="0"/>
              <a:fontRef idx="minor"/>
            </p:style>
          </p:sp>
          <p:sp>
            <p:nvSpPr>
              <p:cNvPr id="904" name="Line 31"/>
              <p:cNvSpPr/>
              <p:nvPr/>
            </p:nvSpPr>
            <p:spPr>
              <a:xfrm>
                <a:off x="7639560" y="5837760"/>
                <a:ext cx="228600" cy="0"/>
              </a:xfrm>
              <a:prstGeom prst="line">
                <a:avLst/>
              </a:prstGeom>
              <a:ln w="25560">
                <a:solidFill>
                  <a:schemeClr val="tx1"/>
                </a:solidFill>
                <a:round/>
              </a:ln>
            </p:spPr>
            <p:style>
              <a:lnRef idx="0"/>
              <a:fillRef idx="0"/>
              <a:effectRef idx="0"/>
              <a:fontRef idx="minor"/>
            </p:style>
          </p:sp>
          <p:sp>
            <p:nvSpPr>
              <p:cNvPr id="905" name="CustomShape 32"/>
              <p:cNvSpPr/>
              <p:nvPr/>
            </p:nvSpPr>
            <p:spPr>
              <a:xfrm>
                <a:off x="7806240" y="5651640"/>
                <a:ext cx="30420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R</a:t>
                </a:r>
                <a:endParaRPr b="0" lang="nl-NL" sz="1800" spc="-1" strike="noStrike">
                  <a:latin typeface="Arial"/>
                </a:endParaRPr>
              </a:p>
            </p:txBody>
          </p:sp>
          <p:sp>
            <p:nvSpPr>
              <p:cNvPr id="906" name="CustomShape 33"/>
              <p:cNvSpPr/>
              <p:nvPr/>
            </p:nvSpPr>
            <p:spPr>
              <a:xfrm>
                <a:off x="6257160" y="6033960"/>
                <a:ext cx="3880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H</a:t>
                </a:r>
                <a:r>
                  <a:rPr b="0" lang="nl-NL" sz="1800" spc="-1" strike="noStrike" baseline="30000">
                    <a:solidFill>
                      <a:srgbClr val="000000"/>
                    </a:solidFill>
                    <a:latin typeface="Calibri"/>
                    <a:ea typeface="DejaVu Sans"/>
                  </a:rPr>
                  <a:t>+</a:t>
                </a:r>
                <a:endParaRPr b="0" lang="nl-NL" sz="1800" spc="-1" strike="noStrike">
                  <a:latin typeface="Arial"/>
                </a:endParaRPr>
              </a:p>
            </p:txBody>
          </p:sp>
          <p:sp>
            <p:nvSpPr>
              <p:cNvPr id="907" name="CustomShape 34"/>
              <p:cNvSpPr/>
              <p:nvPr/>
            </p:nvSpPr>
            <p:spPr>
              <a:xfrm>
                <a:off x="6485760" y="6567480"/>
                <a:ext cx="38808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H</a:t>
                </a:r>
                <a:r>
                  <a:rPr b="0" lang="nl-NL" sz="1800" spc="-1" strike="noStrike" baseline="30000">
                    <a:solidFill>
                      <a:srgbClr val="000000"/>
                    </a:solidFill>
                    <a:latin typeface="Calibri"/>
                    <a:ea typeface="DejaVu Sans"/>
                  </a:rPr>
                  <a:t>+</a:t>
                </a:r>
                <a:endParaRPr b="0" lang="nl-NL" sz="1800" spc="-1" strike="noStrike">
                  <a:latin typeface="Arial"/>
                </a:endParaRPr>
              </a:p>
            </p:txBody>
          </p:sp>
          <p:sp>
            <p:nvSpPr>
              <p:cNvPr id="908" name="CustomShape 35"/>
              <p:cNvSpPr/>
              <p:nvPr/>
            </p:nvSpPr>
            <p:spPr>
              <a:xfrm>
                <a:off x="7061760" y="6164280"/>
                <a:ext cx="247680" cy="36396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baseline="30000">
                    <a:solidFill>
                      <a:srgbClr val="000000"/>
                    </a:solidFill>
                    <a:latin typeface="Calibri"/>
                    <a:ea typeface="DejaVu Sans"/>
                  </a:rPr>
                  <a:t>─</a:t>
                </a:r>
                <a:endParaRPr b="0" lang="nl-NL" sz="1800" spc="-1" strike="noStrike">
                  <a:latin typeface="Arial"/>
                </a:endParaRPr>
              </a:p>
            </p:txBody>
          </p:sp>
          <p:sp>
            <p:nvSpPr>
              <p:cNvPr id="909" name="CustomShape 36"/>
              <p:cNvSpPr/>
              <p:nvPr/>
            </p:nvSpPr>
            <p:spPr>
              <a:xfrm>
                <a:off x="6312240" y="5673600"/>
                <a:ext cx="247680" cy="36396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baseline="30000">
                    <a:solidFill>
                      <a:srgbClr val="000000"/>
                    </a:solidFill>
                    <a:latin typeface="Calibri"/>
                    <a:ea typeface="DejaVu Sans"/>
                  </a:rPr>
                  <a:t>─</a:t>
                </a:r>
                <a:endParaRPr b="0" lang="nl-NL" sz="1800" spc="-1" strike="noStrike">
                  <a:latin typeface="Arial"/>
                </a:endParaRPr>
              </a:p>
            </p:txBody>
          </p:sp>
        </p:grpSp>
        <p:sp>
          <p:nvSpPr>
            <p:cNvPr id="910" name="Line 37"/>
            <p:cNvSpPr/>
            <p:nvPr/>
          </p:nvSpPr>
          <p:spPr>
            <a:xfrm>
              <a:off x="5181480" y="5790960"/>
              <a:ext cx="685800" cy="0"/>
            </a:xfrm>
            <a:prstGeom prst="line">
              <a:avLst/>
            </a:prstGeom>
            <a:ln w="38160">
              <a:solidFill>
                <a:srgbClr val="ff0000"/>
              </a:solidFill>
              <a:round/>
              <a:headEnd len="med" type="triangle" w="med"/>
              <a:tailEnd len="med" type="triangle" w="med"/>
            </a:ln>
          </p:spPr>
          <p:style>
            <a:lnRef idx="0"/>
            <a:fillRef idx="0"/>
            <a:effectRef idx="0"/>
            <a:fontRef idx="minor"/>
          </p:style>
        </p:sp>
      </p:grpSp>
      <p:sp>
        <p:nvSpPr>
          <p:cNvPr id="911" name="CustomShape 38"/>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706FAD6-EF5D-459A-802F-3227EF96BEDB}"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timing>
    <p:tnLst>
      <p:par>
        <p:cTn id="397" dur="indefinite" restart="never" nodeType="tmRoot">
          <p:childTnLst>
            <p:seq>
              <p:cTn id="398" dur="indefinite" nodeType="mainSeq">
                <p:childTnLst>
                  <p:par>
                    <p:cTn id="399" fill="hold">
                      <p:stCondLst>
                        <p:cond delay="indefinite"/>
                      </p:stCondLst>
                      <p:childTnLst>
                        <p:par>
                          <p:cTn id="400" fill="hold">
                            <p:stCondLst>
                              <p:cond delay="0"/>
                            </p:stCondLst>
                            <p:childTnLst>
                              <p:par>
                                <p:cTn id="401" nodeType="clickEffect" fill="hold" presetClass="entr" presetID="1">
                                  <p:stCondLst>
                                    <p:cond delay="0"/>
                                  </p:stCondLst>
                                  <p:childTnLst>
                                    <p:set>
                                      <p:cBhvr>
                                        <p:cTn id="402"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CustomShape 1"/>
          <p:cNvSpPr/>
          <p:nvPr/>
        </p:nvSpPr>
        <p:spPr>
          <a:xfrm>
            <a:off x="2080800" y="272880"/>
            <a:ext cx="4675680" cy="234612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1" lang="nl-NL" sz="2000" spc="-1" strike="noStrike">
                <a:solidFill>
                  <a:srgbClr val="ed7d31"/>
                </a:solidFill>
                <a:latin typeface="Calibri"/>
                <a:ea typeface="Times New Roman"/>
              </a:rPr>
              <a:t>Polymeren van nucleotiden.</a:t>
            </a:r>
            <a:endParaRPr b="0" lang="nl-NL" sz="2000" spc="-1" strike="noStrike">
              <a:latin typeface="Arial"/>
            </a:endParaRPr>
          </a:p>
          <a:p>
            <a:pPr>
              <a:lnSpc>
                <a:spcPct val="100000"/>
              </a:lnSpc>
            </a:pPr>
            <a:endParaRPr b="0" lang="nl-NL" sz="2000" spc="-1" strike="noStrike">
              <a:latin typeface="Arial"/>
            </a:endParaRPr>
          </a:p>
          <a:p>
            <a:pPr>
              <a:lnSpc>
                <a:spcPct val="100000"/>
              </a:lnSpc>
            </a:pPr>
            <a:r>
              <a:rPr b="0" lang="nl-NL" sz="1800" spc="-1" strike="noStrike">
                <a:solidFill>
                  <a:srgbClr val="000000"/>
                </a:solidFill>
                <a:latin typeface="Calibri"/>
                <a:ea typeface="Times New Roman"/>
              </a:rPr>
              <a:t>Chemische opbouw: phosphodiester bindingen: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u="sng">
                <a:solidFill>
                  <a:srgbClr val="000000"/>
                </a:solidFill>
                <a:uFillTx/>
                <a:latin typeface="Calibri"/>
                <a:ea typeface="Times New Roman"/>
              </a:rPr>
              <a:t>Fosfaatgroep</a:t>
            </a:r>
            <a:r>
              <a:rPr b="0" lang="nl-NL" sz="1800" spc="-1" strike="noStrike">
                <a:solidFill>
                  <a:srgbClr val="000000"/>
                </a:solidFill>
                <a:latin typeface="Calibri"/>
                <a:ea typeface="Times New Roman"/>
              </a:rPr>
              <a:t> verbindt 2 suiker-groepen via: </a:t>
            </a:r>
            <a:endParaRPr b="0" lang="nl-NL" sz="1800" spc="-1" strike="noStrike">
              <a:latin typeface="Arial"/>
            </a:endParaRPr>
          </a:p>
          <a:p>
            <a:pPr lvl="1" marL="743040" indent="-285120">
              <a:lnSpc>
                <a:spcPct val="100000"/>
              </a:lnSpc>
              <a:buClr>
                <a:srgbClr val="000000"/>
              </a:buClr>
              <a:buFont typeface="Symbol"/>
              <a:buChar char=""/>
            </a:pPr>
            <a:r>
              <a:rPr b="0" lang="nl-NL" sz="1800" spc="-1" strike="noStrike">
                <a:solidFill>
                  <a:srgbClr val="000000"/>
                </a:solidFill>
                <a:latin typeface="Calibri"/>
                <a:ea typeface="Times New Roman"/>
              </a:rPr>
              <a:t>OH-groep van </a:t>
            </a:r>
            <a:r>
              <a:rPr b="1" lang="nl-NL" sz="1800" spc="-1" strike="noStrike">
                <a:solidFill>
                  <a:srgbClr val="000000"/>
                </a:solidFill>
                <a:latin typeface="Calibri"/>
                <a:ea typeface="Times New Roman"/>
              </a:rPr>
              <a:t>5’ koolstof</a:t>
            </a:r>
            <a:r>
              <a:rPr b="0" lang="nl-NL" sz="1800" spc="-1" strike="noStrike">
                <a:solidFill>
                  <a:srgbClr val="000000"/>
                </a:solidFill>
                <a:latin typeface="Calibri"/>
                <a:ea typeface="Times New Roman"/>
              </a:rPr>
              <a:t> van nucleotide</a:t>
            </a:r>
            <a:endParaRPr b="0" lang="nl-NL" sz="1800" spc="-1" strike="noStrike">
              <a:latin typeface="Arial"/>
            </a:endParaRPr>
          </a:p>
          <a:p>
            <a:pPr lvl="1" marL="743040" indent="-285120">
              <a:lnSpc>
                <a:spcPct val="100000"/>
              </a:lnSpc>
              <a:buClr>
                <a:srgbClr val="000000"/>
              </a:buClr>
              <a:buFont typeface="Symbol"/>
              <a:buChar char=""/>
            </a:pPr>
            <a:r>
              <a:rPr b="0" lang="nl-NL" sz="1800" spc="-1" strike="noStrike">
                <a:solidFill>
                  <a:srgbClr val="000000"/>
                </a:solidFill>
                <a:latin typeface="Calibri"/>
                <a:ea typeface="Times New Roman"/>
              </a:rPr>
              <a:t>OH-groep van </a:t>
            </a:r>
            <a:r>
              <a:rPr b="1" lang="nl-NL" sz="1800" spc="-1" strike="noStrike">
                <a:solidFill>
                  <a:srgbClr val="000000"/>
                </a:solidFill>
                <a:latin typeface="Calibri"/>
                <a:ea typeface="Times New Roman"/>
              </a:rPr>
              <a:t>3’ koolstof</a:t>
            </a:r>
            <a:r>
              <a:rPr b="0" lang="nl-NL" sz="1800" spc="-1" strike="noStrike">
                <a:solidFill>
                  <a:srgbClr val="000000"/>
                </a:solidFill>
                <a:latin typeface="Calibri"/>
                <a:ea typeface="Times New Roman"/>
              </a:rPr>
              <a:t> van nucleotide</a:t>
            </a:r>
            <a:endParaRPr b="0" lang="nl-NL" sz="1800" spc="-1" strike="noStrike">
              <a:latin typeface="Arial"/>
            </a:endParaRPr>
          </a:p>
          <a:p>
            <a:pPr>
              <a:lnSpc>
                <a:spcPct val="100000"/>
              </a:lnSpc>
            </a:pPr>
            <a:endParaRPr b="0" lang="nl-NL" sz="1800" spc="-1" strike="noStrike">
              <a:latin typeface="Arial"/>
            </a:endParaRPr>
          </a:p>
        </p:txBody>
      </p:sp>
      <p:pic>
        <p:nvPicPr>
          <p:cNvPr id="913" name="Picture 4" descr="http://www.rpi.edu/dept/bcbp/molbiochem/MBWeb/mb2/part1/images/nucleic.gif"/>
          <p:cNvPicPr/>
          <p:nvPr/>
        </p:nvPicPr>
        <p:blipFill>
          <a:blip r:embed="rId1"/>
          <a:stretch/>
        </p:blipFill>
        <p:spPr>
          <a:xfrm>
            <a:off x="5854680" y="2438280"/>
            <a:ext cx="4050720" cy="4190400"/>
          </a:xfrm>
          <a:prstGeom prst="rect">
            <a:avLst/>
          </a:prstGeom>
          <a:ln w="9360">
            <a:noFill/>
          </a:ln>
        </p:spPr>
      </p:pic>
      <p:sp>
        <p:nvSpPr>
          <p:cNvPr id="914" name="CustomShape 2"/>
          <p:cNvSpPr/>
          <p:nvPr/>
        </p:nvSpPr>
        <p:spPr>
          <a:xfrm>
            <a:off x="9144000" y="0"/>
            <a:ext cx="152316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915"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52F42BC-AF6D-4E83-AF14-AECE890F7133}"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2248560" y="260280"/>
            <a:ext cx="6145920" cy="152208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1" lang="nl-NL" sz="2000" spc="-1" strike="noStrike">
                <a:solidFill>
                  <a:srgbClr val="0000ff"/>
                </a:solidFill>
                <a:latin typeface="Calibri"/>
                <a:ea typeface="Times New Roman"/>
              </a:rPr>
              <a:t>DNA  en RNA structuur:</a:t>
            </a:r>
            <a:endParaRPr b="0" lang="nl-NL" sz="2000" spc="-1" strike="noStrike">
              <a:latin typeface="Arial"/>
            </a:endParaRPr>
          </a:p>
          <a:p>
            <a:pPr>
              <a:lnSpc>
                <a:spcPct val="100000"/>
              </a:lnSpc>
            </a:pPr>
            <a:endParaRPr b="0" lang="nl-NL" sz="2000" spc="-1" strike="noStrike">
              <a:latin typeface="Arial"/>
            </a:endParaRPr>
          </a:p>
          <a:p>
            <a:pPr marL="216000" indent="-215640">
              <a:lnSpc>
                <a:spcPct val="100000"/>
              </a:lnSpc>
              <a:buClr>
                <a:srgbClr val="000000"/>
              </a:buClr>
              <a:buFont typeface="Star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RNA: 1 polypeptide keten (enkelstrengs): Thymine = Uracil</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Star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DNA: 2 polypeptide ketens (dubbelstrengs) </a:t>
            </a:r>
            <a:r>
              <a:rPr b="0" lang="nl-NL" sz="1800" spc="-1" strike="noStrike">
                <a:solidFill>
                  <a:srgbClr val="000000"/>
                </a:solidFill>
                <a:latin typeface="Wingdings"/>
                <a:ea typeface="Times New Roman"/>
              </a:rPr>
              <a:t></a:t>
            </a:r>
            <a:r>
              <a:rPr b="0" lang="nl-NL" sz="1800" spc="-1" strike="noStrike">
                <a:solidFill>
                  <a:srgbClr val="000000"/>
                </a:solidFill>
                <a:latin typeface="Calibri"/>
                <a:ea typeface="Times New Roman"/>
              </a:rPr>
              <a:t> Helix: A, T, C, G</a:t>
            </a:r>
            <a:endParaRPr b="0" lang="nl-NL" sz="1800" spc="-1" strike="noStrike">
              <a:latin typeface="Arial"/>
            </a:endParaRPr>
          </a:p>
        </p:txBody>
      </p:sp>
      <p:sp>
        <p:nvSpPr>
          <p:cNvPr id="917" name="CustomShape 2"/>
          <p:cNvSpPr/>
          <p:nvPr/>
        </p:nvSpPr>
        <p:spPr>
          <a:xfrm>
            <a:off x="-237960" y="5058720"/>
            <a:ext cx="183960" cy="368640"/>
          </a:xfrm>
          <a:prstGeom prst="rect">
            <a:avLst/>
          </a:prstGeom>
          <a:noFill/>
          <a:ln w="9360">
            <a:noFill/>
          </a:ln>
        </p:spPr>
        <p:style>
          <a:lnRef idx="0"/>
          <a:fillRef idx="0"/>
          <a:effectRef idx="0"/>
          <a:fontRef idx="minor"/>
        </p:style>
      </p:sp>
      <p:sp>
        <p:nvSpPr>
          <p:cNvPr id="918" name="CustomShape 3"/>
          <p:cNvSpPr/>
          <p:nvPr/>
        </p:nvSpPr>
        <p:spPr>
          <a:xfrm>
            <a:off x="1981080" y="5867280"/>
            <a:ext cx="6400080" cy="364320"/>
          </a:xfrm>
          <a:prstGeom prst="rect">
            <a:avLst/>
          </a:prstGeom>
          <a:noFill/>
          <a:ln w="9360">
            <a:noFill/>
          </a:ln>
        </p:spPr>
        <p:style>
          <a:lnRef idx="0"/>
          <a:fillRef idx="0"/>
          <a:effectRef idx="0"/>
          <a:fontRef idx="minor"/>
        </p:style>
        <p:txBody>
          <a:bodyPr lIns="90000" rIns="90000" tIns="45000" bIns="45000">
            <a:spAutoFit/>
          </a:bodyPr>
          <a:p>
            <a:pPr marL="216000" indent="-215640">
              <a:lnSpc>
                <a:spcPct val="100000"/>
              </a:lnSpc>
              <a:spcBef>
                <a:spcPts val="901"/>
              </a:spcBef>
              <a:buClr>
                <a:srgbClr val="000000"/>
              </a:buClr>
              <a:buFont typeface="StarSymbo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Waterstofbruggen bindingen tussen de bases</a:t>
            </a:r>
            <a:endParaRPr b="0" lang="nl-NL" sz="1800" spc="-1" strike="noStrike">
              <a:latin typeface="Arial"/>
            </a:endParaRPr>
          </a:p>
        </p:txBody>
      </p:sp>
      <p:sp>
        <p:nvSpPr>
          <p:cNvPr id="919" name="CustomShape 4"/>
          <p:cNvSpPr/>
          <p:nvPr/>
        </p:nvSpPr>
        <p:spPr>
          <a:xfrm>
            <a:off x="2190240" y="1982160"/>
            <a:ext cx="5764680" cy="91332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0" lang="nl-NL" sz="1800" spc="-1" strike="noStrike" u="sng">
                <a:solidFill>
                  <a:srgbClr val="000000"/>
                </a:solidFill>
                <a:uFillTx/>
                <a:latin typeface="Calibri"/>
                <a:ea typeface="DejaVu Sans"/>
              </a:rPr>
              <a:t>Bases die complementaire zijn:</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DejaVu Sans"/>
              </a:rPr>
              <a:t>                           </a:t>
            </a:r>
            <a:r>
              <a:rPr b="1" lang="nl-NL" sz="1800" spc="-1" strike="noStrike">
                <a:solidFill>
                  <a:srgbClr val="ff0000"/>
                </a:solidFill>
                <a:latin typeface="Calibri"/>
                <a:ea typeface="DejaVu Sans"/>
              </a:rPr>
              <a:t>G / C                                                            A / T   </a:t>
            </a:r>
            <a:endParaRPr b="0" lang="nl-NL" sz="1800" spc="-1" strike="noStrike">
              <a:latin typeface="Arial"/>
            </a:endParaRPr>
          </a:p>
        </p:txBody>
      </p:sp>
      <p:pic>
        <p:nvPicPr>
          <p:cNvPr id="920" name="Picture 8" descr=""/>
          <p:cNvPicPr/>
          <p:nvPr/>
        </p:nvPicPr>
        <p:blipFill>
          <a:blip r:embed="rId1"/>
          <a:stretch/>
        </p:blipFill>
        <p:spPr>
          <a:xfrm>
            <a:off x="2286000" y="3119400"/>
            <a:ext cx="3393360" cy="2450520"/>
          </a:xfrm>
          <a:prstGeom prst="rect">
            <a:avLst/>
          </a:prstGeom>
          <a:ln w="9360">
            <a:noFill/>
          </a:ln>
        </p:spPr>
      </p:pic>
      <p:sp>
        <p:nvSpPr>
          <p:cNvPr id="921" name="CustomShape 5"/>
          <p:cNvSpPr/>
          <p:nvPr/>
        </p:nvSpPr>
        <p:spPr>
          <a:xfrm>
            <a:off x="8991720" y="0"/>
            <a:ext cx="167580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pic>
        <p:nvPicPr>
          <p:cNvPr id="922" name="Picture 14" descr=""/>
          <p:cNvPicPr/>
          <p:nvPr/>
        </p:nvPicPr>
        <p:blipFill>
          <a:blip r:embed="rId2"/>
          <a:stretch/>
        </p:blipFill>
        <p:spPr>
          <a:xfrm>
            <a:off x="6400800" y="3094200"/>
            <a:ext cx="3598200" cy="2620080"/>
          </a:xfrm>
          <a:prstGeom prst="rect">
            <a:avLst/>
          </a:prstGeom>
          <a:ln w="9360">
            <a:noFill/>
          </a:ln>
        </p:spPr>
      </p:pic>
      <p:sp>
        <p:nvSpPr>
          <p:cNvPr id="923" name="CustomShape 6"/>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0693FF1-E791-4E3E-A428-A5E46AA8059B}" type="slidenum">
              <a:rPr b="0" lang="en-US" sz="1200" spc="-1" strike="noStrike">
                <a:solidFill>
                  <a:srgbClr val="8b8b8b"/>
                </a:solidFill>
                <a:latin typeface="Calibri"/>
              </a:rPr>
              <a:t>&lt;number&gt;</a:t>
            </a:fld>
            <a:endParaRPr b="0" lang="nl-NL" sz="1200" spc="-1" strike="noStrike">
              <a:latin typeface="Arial"/>
            </a:endParaRPr>
          </a:p>
        </p:txBody>
      </p:sp>
      <p:sp>
        <p:nvSpPr>
          <p:cNvPr id="924" name="CustomShape 7"/>
          <p:cNvSpPr/>
          <p:nvPr/>
        </p:nvSpPr>
        <p:spPr>
          <a:xfrm>
            <a:off x="2057400" y="6248520"/>
            <a:ext cx="6400080" cy="364320"/>
          </a:xfrm>
          <a:prstGeom prst="rect">
            <a:avLst/>
          </a:prstGeom>
          <a:noFill/>
          <a:ln w="9360">
            <a:noFill/>
          </a:ln>
        </p:spPr>
        <p:style>
          <a:lnRef idx="0"/>
          <a:fillRef idx="0"/>
          <a:effectRef idx="0"/>
          <a:fontRef idx="minor"/>
        </p:style>
        <p:txBody>
          <a:bodyPr lIns="90000" rIns="90000" tIns="45000" bIns="45000">
            <a:spAutoFit/>
          </a:bodyPr>
          <a:p>
            <a:pPr marL="216000" indent="-215640">
              <a:lnSpc>
                <a:spcPct val="100000"/>
              </a:lnSpc>
              <a:spcBef>
                <a:spcPts val="901"/>
              </a:spcBef>
              <a:buClr>
                <a:srgbClr val="000000"/>
              </a:buClr>
              <a:buFont typeface="StarSymbol"/>
              <a:buChar char="-"/>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Binding tussen </a:t>
            </a:r>
            <a:r>
              <a:rPr b="1" lang="nl-NL" sz="1800" spc="-1" strike="noStrike">
                <a:solidFill>
                  <a:srgbClr val="0070c0"/>
                </a:solidFill>
                <a:latin typeface="Calibri"/>
                <a:ea typeface="DejaVu Sans"/>
              </a:rPr>
              <a:t>G-C</a:t>
            </a:r>
            <a:r>
              <a:rPr b="0" lang="nl-NL" sz="1800" spc="-1" strike="noStrike">
                <a:solidFill>
                  <a:srgbClr val="000000"/>
                </a:solidFill>
                <a:latin typeface="Calibri"/>
                <a:ea typeface="DejaVu Sans"/>
              </a:rPr>
              <a:t> is dus sterker dan </a:t>
            </a:r>
            <a:r>
              <a:rPr b="1" lang="nl-NL" sz="1800" spc="-1" strike="noStrike">
                <a:solidFill>
                  <a:srgbClr val="0070c0"/>
                </a:solidFill>
                <a:latin typeface="Calibri"/>
                <a:ea typeface="DejaVu Sans"/>
              </a:rPr>
              <a:t>A-T</a:t>
            </a:r>
            <a:endParaRPr b="0" lang="nl-NL" sz="1800" spc="-1" strike="noStrike">
              <a:latin typeface="Arial"/>
            </a:endParaRPr>
          </a:p>
        </p:txBody>
      </p:sp>
    </p:spTree>
  </p:cSld>
  <mc:AlternateContent>
    <mc:Choice Requires="p14">
      <p:transition spd="slow" p14:dur="2000"/>
    </mc:Choice>
    <mc:Fallback>
      <p:transition spd="slow"/>
    </mc:Fallback>
  </mc:AlternateContent>
  <p:timing>
    <p:tnLst>
      <p:par>
        <p:cTn id="403" dur="indefinite" restart="never" nodeType="tmRoot">
          <p:childTnLst>
            <p:seq>
              <p:cTn id="404" dur="indefinite" nodeType="mainSeq">
                <p:childTnLst>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9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CustomShape 1"/>
          <p:cNvSpPr/>
          <p:nvPr/>
        </p:nvSpPr>
        <p:spPr>
          <a:xfrm>
            <a:off x="8991720" y="0"/>
            <a:ext cx="167580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926"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DB1BC05-0920-4D94-AF4F-F2A20981AFFB}" type="slidenum">
              <a:rPr b="0" lang="en-US" sz="1200" spc="-1" strike="noStrike">
                <a:solidFill>
                  <a:srgbClr val="8b8b8b"/>
                </a:solidFill>
                <a:latin typeface="Calibri"/>
              </a:rPr>
              <a:t>&lt;number&gt;</a:t>
            </a:fld>
            <a:endParaRPr b="0" lang="nl-NL" sz="1200" spc="-1" strike="noStrike">
              <a:latin typeface="Arial"/>
            </a:endParaRPr>
          </a:p>
        </p:txBody>
      </p:sp>
      <p:pic>
        <p:nvPicPr>
          <p:cNvPr id="927" name="Picture 1" descr=""/>
          <p:cNvPicPr/>
          <p:nvPr/>
        </p:nvPicPr>
        <p:blipFill>
          <a:blip r:embed="rId1"/>
          <a:stretch/>
        </p:blipFill>
        <p:spPr>
          <a:xfrm>
            <a:off x="2286000" y="1105560"/>
            <a:ext cx="8082720" cy="492876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8" name="Picture 5" descr="05_27DNADoubleHelix_L.jpg"/>
          <p:cNvPicPr/>
          <p:nvPr/>
        </p:nvPicPr>
        <p:blipFill>
          <a:blip r:embed="rId1"/>
          <a:stretch/>
        </p:blipFill>
        <p:spPr>
          <a:xfrm>
            <a:off x="3119400" y="571680"/>
            <a:ext cx="5952240" cy="5714280"/>
          </a:xfrm>
          <a:prstGeom prst="rect">
            <a:avLst/>
          </a:prstGeom>
          <a:ln w="9360">
            <a:noFill/>
          </a:ln>
        </p:spPr>
      </p:pic>
      <p:sp>
        <p:nvSpPr>
          <p:cNvPr id="929" name="CustomShape 1"/>
          <p:cNvSpPr/>
          <p:nvPr/>
        </p:nvSpPr>
        <p:spPr>
          <a:xfrm>
            <a:off x="8991720" y="0"/>
            <a:ext cx="167580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930"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D50C826-CE41-40A4-96E5-042DE09A12AD}"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CustomShape 1"/>
          <p:cNvSpPr/>
          <p:nvPr/>
        </p:nvSpPr>
        <p:spPr>
          <a:xfrm>
            <a:off x="8991720" y="0"/>
            <a:ext cx="167580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932"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B373183-37DA-4AD1-9CF5-0DDC231C3A46}" type="slidenum">
              <a:rPr b="0" lang="en-US" sz="1200" spc="-1" strike="noStrike">
                <a:solidFill>
                  <a:srgbClr val="8b8b8b"/>
                </a:solidFill>
                <a:latin typeface="Calibri"/>
              </a:rPr>
              <a:t>&lt;number&gt;</a:t>
            </a:fld>
            <a:endParaRPr b="0" lang="nl-NL" sz="1200" spc="-1" strike="noStrike">
              <a:latin typeface="Arial"/>
            </a:endParaRPr>
          </a:p>
        </p:txBody>
      </p:sp>
      <p:sp>
        <p:nvSpPr>
          <p:cNvPr id="933" name="CustomShape 3"/>
          <p:cNvSpPr/>
          <p:nvPr/>
        </p:nvSpPr>
        <p:spPr>
          <a:xfrm>
            <a:off x="1922400" y="272160"/>
            <a:ext cx="2689200" cy="261936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pPr>
            <a:r>
              <a:rPr b="1" lang="nl-NL" sz="2000" spc="-1" strike="noStrike">
                <a:solidFill>
                  <a:srgbClr val="0000ff"/>
                </a:solidFill>
                <a:latin typeface="Calibri"/>
                <a:ea typeface="Times New Roman"/>
              </a:rPr>
              <a:t>RNA structuren:</a:t>
            </a:r>
            <a:endParaRPr b="0" lang="nl-NL" sz="2000" spc="-1" strike="noStrike">
              <a:latin typeface="Arial"/>
            </a:endParaRPr>
          </a:p>
          <a:p>
            <a:pPr>
              <a:lnSpc>
                <a:spcPct val="100000"/>
              </a:lnSpc>
            </a:pPr>
            <a:endParaRPr b="0" lang="nl-NL" sz="2000" spc="-1" strike="noStrike">
              <a:latin typeface="Arial"/>
            </a:endParaRPr>
          </a:p>
          <a:p>
            <a:pPr marL="216000" indent="-215640">
              <a:lnSpc>
                <a:spcPct val="100000"/>
              </a:lnSpc>
              <a:buClr>
                <a:srgbClr val="000000"/>
              </a:buClr>
              <a:buFont typeface="Star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mRNA (messenger RNA)</a:t>
            </a: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StarSymbol"/>
              <a:buChar char="-"/>
            </a:pPr>
            <a:r>
              <a:rPr b="0" lang="nl-NL" sz="1800" spc="-1" strike="noStrike">
                <a:solidFill>
                  <a:srgbClr val="000000"/>
                </a:solidFill>
                <a:latin typeface="Calibri"/>
                <a:ea typeface="Times New Roman"/>
              </a:rPr>
              <a:t> </a:t>
            </a:r>
            <a:r>
              <a:rPr b="0" lang="nl-NL" sz="1800" spc="-1" strike="noStrike">
                <a:solidFill>
                  <a:srgbClr val="000000"/>
                </a:solidFill>
                <a:latin typeface="Calibri"/>
                <a:ea typeface="Times New Roman"/>
              </a:rPr>
              <a:t>tRNA (transfer RNA)</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 rRNA (ribosomaal RNA</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a:solidFill>
                  <a:srgbClr val="000000"/>
                </a:solidFill>
                <a:latin typeface="Calibri"/>
                <a:ea typeface="Times New Roman"/>
              </a:rPr>
              <a:t>- en nog vele andere….)</a:t>
            </a:r>
            <a:endParaRPr b="0" lang="nl-NL" sz="1800" spc="-1" strike="noStrike">
              <a:latin typeface="Arial"/>
            </a:endParaRPr>
          </a:p>
        </p:txBody>
      </p:sp>
      <p:grpSp>
        <p:nvGrpSpPr>
          <p:cNvPr id="934" name="Group 4"/>
          <p:cNvGrpSpPr/>
          <p:nvPr/>
        </p:nvGrpSpPr>
        <p:grpSpPr>
          <a:xfrm>
            <a:off x="1662480" y="3276720"/>
            <a:ext cx="4509000" cy="3471480"/>
            <a:chOff x="1662480" y="3276720"/>
            <a:chExt cx="4509000" cy="3471480"/>
          </a:xfrm>
        </p:grpSpPr>
        <p:pic>
          <p:nvPicPr>
            <p:cNvPr id="935" name="Picture 2" descr="Afbeeldingsresultaat voor tRNA structure"/>
            <p:cNvPicPr/>
            <p:nvPr/>
          </p:nvPicPr>
          <p:blipFill>
            <a:blip r:embed="rId1"/>
            <a:stretch/>
          </p:blipFill>
          <p:spPr>
            <a:xfrm>
              <a:off x="1782360" y="3544920"/>
              <a:ext cx="4269600" cy="2910240"/>
            </a:xfrm>
            <a:prstGeom prst="rect">
              <a:avLst/>
            </a:prstGeom>
            <a:ln>
              <a:noFill/>
            </a:ln>
          </p:spPr>
        </p:pic>
        <p:sp>
          <p:nvSpPr>
            <p:cNvPr id="936" name="CustomShape 5"/>
            <p:cNvSpPr/>
            <p:nvPr/>
          </p:nvSpPr>
          <p:spPr>
            <a:xfrm>
              <a:off x="1662480" y="3276720"/>
              <a:ext cx="4509000" cy="3471480"/>
            </a:xfrm>
            <a:prstGeom prst="rect">
              <a:avLst/>
            </a:prstGeom>
            <a:noFill/>
            <a:ln w="28440">
              <a:solidFill>
                <a:srgbClr val="0070c0"/>
              </a:solidFill>
            </a:ln>
          </p:spPr>
          <p:style>
            <a:lnRef idx="2">
              <a:schemeClr val="accent1">
                <a:shade val="50000"/>
              </a:schemeClr>
            </a:lnRef>
            <a:fillRef idx="1">
              <a:schemeClr val="accent1"/>
            </a:fillRef>
            <a:effectRef idx="0">
              <a:schemeClr val="accent1"/>
            </a:effectRef>
            <a:fontRef idx="minor"/>
          </p:style>
        </p:sp>
        <p:sp>
          <p:nvSpPr>
            <p:cNvPr id="937" name="CustomShape 6"/>
            <p:cNvSpPr/>
            <p:nvPr/>
          </p:nvSpPr>
          <p:spPr>
            <a:xfrm>
              <a:off x="4437360" y="3360240"/>
              <a:ext cx="13618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70c0"/>
                  </a:solidFill>
                  <a:latin typeface="Calibri"/>
                  <a:ea typeface="DejaVu Sans"/>
                </a:rPr>
                <a:t>transfer RNA</a:t>
              </a:r>
              <a:endParaRPr b="0" lang="nl-NL" sz="1800" spc="-1" strike="noStrike">
                <a:latin typeface="Arial"/>
              </a:endParaRPr>
            </a:p>
          </p:txBody>
        </p:sp>
      </p:grpSp>
      <p:grpSp>
        <p:nvGrpSpPr>
          <p:cNvPr id="938" name="Group 7"/>
          <p:cNvGrpSpPr/>
          <p:nvPr/>
        </p:nvGrpSpPr>
        <p:grpSpPr>
          <a:xfrm>
            <a:off x="6324480" y="1804320"/>
            <a:ext cx="3937680" cy="4952160"/>
            <a:chOff x="6324480" y="1804320"/>
            <a:chExt cx="3937680" cy="4952160"/>
          </a:xfrm>
        </p:grpSpPr>
        <p:pic>
          <p:nvPicPr>
            <p:cNvPr id="939" name="Picture 4" descr="Afbeeldingsresultaat voor rRNA structure"/>
            <p:cNvPicPr/>
            <p:nvPr/>
          </p:nvPicPr>
          <p:blipFill>
            <a:blip r:embed="rId2"/>
            <a:stretch/>
          </p:blipFill>
          <p:spPr>
            <a:xfrm>
              <a:off x="6629400" y="2203920"/>
              <a:ext cx="3632760" cy="4416120"/>
            </a:xfrm>
            <a:prstGeom prst="rect">
              <a:avLst/>
            </a:prstGeom>
            <a:ln>
              <a:noFill/>
            </a:ln>
          </p:spPr>
        </p:pic>
        <p:sp>
          <p:nvSpPr>
            <p:cNvPr id="940" name="CustomShape 8"/>
            <p:cNvSpPr/>
            <p:nvPr/>
          </p:nvSpPr>
          <p:spPr>
            <a:xfrm>
              <a:off x="6324480" y="1804320"/>
              <a:ext cx="3937320" cy="4952160"/>
            </a:xfrm>
            <a:prstGeom prst="rect">
              <a:avLst/>
            </a:prstGeom>
            <a:noFill/>
            <a:ln w="28440">
              <a:solidFill>
                <a:srgbClr val="0070c0"/>
              </a:solidFill>
            </a:ln>
          </p:spPr>
          <p:style>
            <a:lnRef idx="2">
              <a:schemeClr val="accent1">
                <a:shade val="50000"/>
              </a:schemeClr>
            </a:lnRef>
            <a:fillRef idx="1">
              <a:schemeClr val="accent1"/>
            </a:fillRef>
            <a:effectRef idx="0">
              <a:schemeClr val="accent1"/>
            </a:effectRef>
            <a:fontRef idx="minor"/>
          </p:style>
        </p:sp>
        <p:sp>
          <p:nvSpPr>
            <p:cNvPr id="941" name="CustomShape 9"/>
            <p:cNvSpPr/>
            <p:nvPr/>
          </p:nvSpPr>
          <p:spPr>
            <a:xfrm>
              <a:off x="6437880" y="1846800"/>
              <a:ext cx="167256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70c0"/>
                  </a:solidFill>
                  <a:latin typeface="Calibri"/>
                  <a:ea typeface="DejaVu Sans"/>
                </a:rPr>
                <a:t>ribosomaal RNA</a:t>
              </a:r>
              <a:endParaRPr b="0" lang="nl-NL" sz="1800" spc="-1" strike="noStrike">
                <a:latin typeface="Arial"/>
              </a:endParaRPr>
            </a:p>
          </p:txBody>
        </p:sp>
      </p:grpSp>
      <p:grpSp>
        <p:nvGrpSpPr>
          <p:cNvPr id="942" name="Group 10"/>
          <p:cNvGrpSpPr/>
          <p:nvPr/>
        </p:nvGrpSpPr>
        <p:grpSpPr>
          <a:xfrm>
            <a:off x="5357520" y="171360"/>
            <a:ext cx="3785760" cy="1510920"/>
            <a:chOff x="5357520" y="171360"/>
            <a:chExt cx="3785760" cy="1510920"/>
          </a:xfrm>
        </p:grpSpPr>
        <p:pic>
          <p:nvPicPr>
            <p:cNvPr id="943" name="Picture 9" descr=""/>
            <p:cNvPicPr/>
            <p:nvPr/>
          </p:nvPicPr>
          <p:blipFill>
            <a:blip r:embed="rId3"/>
            <a:stretch/>
          </p:blipFill>
          <p:spPr>
            <a:xfrm>
              <a:off x="5832360" y="480240"/>
              <a:ext cx="3188880" cy="1202040"/>
            </a:xfrm>
            <a:prstGeom prst="rect">
              <a:avLst/>
            </a:prstGeom>
            <a:ln>
              <a:noFill/>
            </a:ln>
          </p:spPr>
        </p:pic>
        <p:sp>
          <p:nvSpPr>
            <p:cNvPr id="944" name="CustomShape 11"/>
            <p:cNvSpPr/>
            <p:nvPr/>
          </p:nvSpPr>
          <p:spPr>
            <a:xfrm>
              <a:off x="5357520" y="187200"/>
              <a:ext cx="3785760" cy="1479960"/>
            </a:xfrm>
            <a:prstGeom prst="rect">
              <a:avLst/>
            </a:prstGeom>
            <a:noFill/>
            <a:ln w="28440">
              <a:solidFill>
                <a:srgbClr val="0070c0"/>
              </a:solidFill>
            </a:ln>
          </p:spPr>
          <p:style>
            <a:lnRef idx="2">
              <a:schemeClr val="accent1">
                <a:shade val="50000"/>
              </a:schemeClr>
            </a:lnRef>
            <a:fillRef idx="1">
              <a:schemeClr val="accent1"/>
            </a:fillRef>
            <a:effectRef idx="0">
              <a:schemeClr val="accent1"/>
            </a:effectRef>
            <a:fontRef idx="minor"/>
          </p:style>
        </p:sp>
        <p:sp>
          <p:nvSpPr>
            <p:cNvPr id="945" name="CustomShape 12"/>
            <p:cNvSpPr/>
            <p:nvPr/>
          </p:nvSpPr>
          <p:spPr>
            <a:xfrm>
              <a:off x="5394240" y="171360"/>
              <a:ext cx="164664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70c0"/>
                  </a:solidFill>
                  <a:latin typeface="Calibri"/>
                  <a:ea typeface="DejaVu Sans"/>
                </a:rPr>
                <a:t>messenger RNA</a:t>
              </a:r>
              <a:endParaRPr b="0" lang="nl-NL" sz="1800" spc="-1" strike="noStrike">
                <a:latin typeface="Arial"/>
              </a:endParaRPr>
            </a:p>
          </p:txBody>
        </p:sp>
      </p:grpSp>
    </p:spTree>
  </p:cSld>
  <mc:AlternateContent>
    <mc:Choice Requires="p14">
      <p:transition spd="slow" p14:dur="2000"/>
    </mc:Choice>
    <mc:Fallback>
      <p:transition spd="slow"/>
    </mc:Fallback>
  </mc:AlternateContent>
  <p:timing>
    <p:tnLst>
      <p:par>
        <p:cTn id="409" dur="indefinite" restart="never" nodeType="tmRoot">
          <p:childTnLst>
            <p:seq>
              <p:cTn id="410" dur="indefinite" nodeType="mainSeq">
                <p:childTnLst>
                  <p:par>
                    <p:cTn id="411" fill="hold">
                      <p:stCondLst>
                        <p:cond delay="indefinite"/>
                      </p:stCondLst>
                      <p:childTnLst>
                        <p:par>
                          <p:cTn id="412" fill="hold">
                            <p:stCondLst>
                              <p:cond delay="0"/>
                            </p:stCondLst>
                            <p:childTnLst>
                              <p:par>
                                <p:cTn id="413" nodeType="clickEffect" fill="hold" presetClass="entr" presetID="1">
                                  <p:stCondLst>
                                    <p:cond delay="0"/>
                                  </p:stCondLst>
                                  <p:childTnLst>
                                    <p:set>
                                      <p:cBhvr>
                                        <p:cTn id="414" dur="1" fill="hold">
                                          <p:stCondLst>
                                            <p:cond delay="0"/>
                                          </p:stCondLst>
                                        </p:cTn>
                                        <p:tgtEl>
                                          <p:spTgt spid="942"/>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934"/>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9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6" name="Picture 5" descr="05_25CellInfoFlow_L.jpg"/>
          <p:cNvPicPr/>
          <p:nvPr/>
        </p:nvPicPr>
        <p:blipFill>
          <a:blip r:embed="rId1"/>
          <a:stretch/>
        </p:blipFill>
        <p:spPr>
          <a:xfrm>
            <a:off x="2892600" y="228600"/>
            <a:ext cx="5717520" cy="6247800"/>
          </a:xfrm>
          <a:prstGeom prst="rect">
            <a:avLst/>
          </a:prstGeom>
          <a:ln w="9360">
            <a:noFill/>
          </a:ln>
        </p:spPr>
      </p:pic>
      <p:sp>
        <p:nvSpPr>
          <p:cNvPr id="947" name="CustomShape 1"/>
          <p:cNvSpPr/>
          <p:nvPr/>
        </p:nvSpPr>
        <p:spPr>
          <a:xfrm>
            <a:off x="8991720" y="0"/>
            <a:ext cx="167580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948"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5DFBC6C-1F41-4C11-B67C-F0E5A88F97D4}"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CustomShape 1"/>
          <p:cNvSpPr/>
          <p:nvPr/>
        </p:nvSpPr>
        <p:spPr>
          <a:xfrm>
            <a:off x="2100960" y="1066680"/>
            <a:ext cx="6764400" cy="44791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u="sng">
                <a:solidFill>
                  <a:srgbClr val="000000"/>
                </a:solidFill>
                <a:uFillTx/>
                <a:latin typeface="Calibri"/>
                <a:ea typeface="DejaVu Sans"/>
              </a:rPr>
              <a:t>Opdracht:</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en-US" sz="1800" spc="-1" strike="noStrike">
                <a:solidFill>
                  <a:srgbClr val="000000"/>
                </a:solidFill>
                <a:latin typeface="Calibri"/>
                <a:ea typeface="DejaVu Sans"/>
              </a:rPr>
              <a:t>1 DNA keten heeft de volgorde volgorde:</a:t>
            </a: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5’-AGGTCCG-3’</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StarSymbol"/>
              <a:buChar char="-"/>
            </a:pP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Welke volgorde heeft de antiparallelle DNA keten? (van 5’ naar 3’)</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marL="216000" indent="-215640">
              <a:lnSpc>
                <a:spcPct val="100000"/>
              </a:lnSpc>
              <a:buClr>
                <a:srgbClr val="000000"/>
              </a:buClr>
              <a:buFont typeface="StarSymbol"/>
              <a:buChar char="-"/>
            </a:pPr>
            <a:r>
              <a:rPr b="0" lang="en-US" sz="1800" spc="-1" strike="noStrike">
                <a:solidFill>
                  <a:srgbClr val="000000"/>
                </a:solidFill>
                <a:latin typeface="Calibri"/>
                <a:ea typeface="DejaVu Sans"/>
              </a:rPr>
              <a:t> </a:t>
            </a:r>
            <a:r>
              <a:rPr b="0" lang="en-US" sz="1800" spc="-1" strike="noStrike">
                <a:solidFill>
                  <a:srgbClr val="000000"/>
                </a:solidFill>
                <a:latin typeface="Calibri"/>
                <a:ea typeface="DejaVu Sans"/>
              </a:rPr>
              <a:t>Ergens in de onderstaande sequentie zit een mutatie; waar zit deze?</a:t>
            </a:r>
            <a:endParaRPr b="0" lang="nl-NL" sz="1800" spc="-1" strike="noStrike">
              <a:latin typeface="Arial"/>
            </a:endParaRPr>
          </a:p>
        </p:txBody>
      </p:sp>
      <p:sp>
        <p:nvSpPr>
          <p:cNvPr id="950" name="CustomShape 2"/>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951" name="CustomShape 3"/>
          <p:cNvSpPr/>
          <p:nvPr/>
        </p:nvSpPr>
        <p:spPr>
          <a:xfrm>
            <a:off x="2450880" y="3429000"/>
            <a:ext cx="20019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5’- A G G T C C G -3’</a:t>
            </a:r>
            <a:endParaRPr b="0" lang="nl-NL" sz="1800" spc="-1" strike="noStrike">
              <a:latin typeface="Arial"/>
            </a:endParaRPr>
          </a:p>
        </p:txBody>
      </p:sp>
      <p:sp>
        <p:nvSpPr>
          <p:cNvPr id="952" name="CustomShape 4"/>
          <p:cNvSpPr/>
          <p:nvPr/>
        </p:nvSpPr>
        <p:spPr>
          <a:xfrm>
            <a:off x="2473560" y="3722760"/>
            <a:ext cx="197892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alibri"/>
                <a:ea typeface="DejaVu Sans"/>
              </a:rPr>
              <a:t>3’- T C C A G G C -5’</a:t>
            </a:r>
            <a:endParaRPr b="0" lang="nl-NL" sz="1800" spc="-1" strike="noStrike">
              <a:latin typeface="Arial"/>
            </a:endParaRPr>
          </a:p>
        </p:txBody>
      </p:sp>
      <p:sp>
        <p:nvSpPr>
          <p:cNvPr id="953" name="CustomShape 5"/>
          <p:cNvSpPr/>
          <p:nvPr/>
        </p:nvSpPr>
        <p:spPr>
          <a:xfrm>
            <a:off x="2678040" y="4586400"/>
            <a:ext cx="154476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Calibri"/>
                <a:ea typeface="DejaVu Sans"/>
              </a:rPr>
              <a:t>5’-CGGACCT-3’</a:t>
            </a:r>
            <a:endParaRPr b="0" lang="nl-NL" sz="1800" spc="-1" strike="noStrike">
              <a:latin typeface="Arial"/>
            </a:endParaRPr>
          </a:p>
        </p:txBody>
      </p:sp>
      <p:sp>
        <p:nvSpPr>
          <p:cNvPr id="954" name="CustomShape 6"/>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E95F035-5EAB-44C3-BCA7-544D1AC77FFA}" type="slidenum">
              <a:rPr b="0" lang="en-US" sz="1200" spc="-1" strike="noStrike">
                <a:solidFill>
                  <a:srgbClr val="8b8b8b"/>
                </a:solidFill>
                <a:latin typeface="Calibri"/>
              </a:rPr>
              <a:t>&lt;number&gt;</a:t>
            </a:fld>
            <a:endParaRPr b="0" lang="nl-NL" sz="1200" spc="-1" strike="noStrike">
              <a:latin typeface="Arial"/>
            </a:endParaRPr>
          </a:p>
        </p:txBody>
      </p:sp>
      <p:sp>
        <p:nvSpPr>
          <p:cNvPr id="955" name="CustomShape 7"/>
          <p:cNvSpPr/>
          <p:nvPr/>
        </p:nvSpPr>
        <p:spPr>
          <a:xfrm>
            <a:off x="2912400" y="5867280"/>
            <a:ext cx="2696760" cy="638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5’- C T G G A A T C G C T -3’</a:t>
            </a:r>
            <a:endParaRPr b="0" lang="nl-NL" sz="1800" spc="-1" strike="noStrike">
              <a:latin typeface="Arial"/>
            </a:endParaRPr>
          </a:p>
          <a:p>
            <a:pPr>
              <a:lnSpc>
                <a:spcPct val="100000"/>
              </a:lnSpc>
            </a:pPr>
            <a:r>
              <a:rPr b="0" lang="nl-NL" sz="1800" spc="-1" strike="noStrike">
                <a:solidFill>
                  <a:srgbClr val="000000"/>
                </a:solidFill>
                <a:latin typeface="Calibri"/>
                <a:ea typeface="DejaVu Sans"/>
              </a:rPr>
              <a:t>3’- G A C C T T C G C G A -5’</a:t>
            </a:r>
            <a:endParaRPr b="0" lang="nl-NL" sz="1800" spc="-1" strike="noStrike">
              <a:latin typeface="Arial"/>
            </a:endParaRPr>
          </a:p>
        </p:txBody>
      </p:sp>
      <p:sp>
        <p:nvSpPr>
          <p:cNvPr id="956" name="CustomShape 8"/>
          <p:cNvSpPr/>
          <p:nvPr/>
        </p:nvSpPr>
        <p:spPr>
          <a:xfrm>
            <a:off x="4309920" y="5867280"/>
            <a:ext cx="311760" cy="62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423" dur="indefinite" restart="never" nodeType="tmRoot">
          <p:childTnLst>
            <p:seq>
              <p:cTn id="424" dur="indefinite" nodeType="mainSeq">
                <p:childTnLst>
                  <p:par>
                    <p:cTn id="425" fill="hold">
                      <p:stCondLst>
                        <p:cond delay="indefinite"/>
                      </p:stCondLst>
                      <p:childTnLst>
                        <p:par>
                          <p:cTn id="426" fill="hold">
                            <p:stCondLst>
                              <p:cond delay="0"/>
                            </p:stCondLst>
                            <p:childTnLst>
                              <p:par>
                                <p:cTn id="427" nodeType="clickEffect" fill="hold" presetClass="entr" presetID="1">
                                  <p:stCondLst>
                                    <p:cond delay="0"/>
                                  </p:stCondLst>
                                  <p:childTnLst>
                                    <p:set>
                                      <p:cBhvr>
                                        <p:cTn id="428" dur="1" fill="hold">
                                          <p:stCondLst>
                                            <p:cond delay="0"/>
                                          </p:stCondLst>
                                        </p:cTn>
                                        <p:tgtEl>
                                          <p:spTgt spid="951"/>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952"/>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953"/>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949">
                                            <p:txEl>
                                              <p:pRg st="15" end="15"/>
                                            </p:txEl>
                                          </p:spTgt>
                                        </p:tgtEl>
                                        <p:attrNameLst>
                                          <p:attrName>style.visibility</p:attrName>
                                        </p:attrNameLst>
                                      </p:cBhvr>
                                      <p:to>
                                        <p:strVal val="visible"/>
                                      </p:to>
                                    </p:set>
                                  </p:childTnLst>
                                </p:cTn>
                              </p:par>
                              <p:par>
                                <p:cTn id="441" nodeType="withEffect" fill="hold" presetClass="entr" presetID="1">
                                  <p:stCondLst>
                                    <p:cond delay="0"/>
                                  </p:stCondLst>
                                  <p:childTnLst>
                                    <p:set>
                                      <p:cBhvr>
                                        <p:cTn id="442" dur="1" fill="hold">
                                          <p:stCondLst>
                                            <p:cond delay="0"/>
                                          </p:stCondLst>
                                        </p:cTn>
                                        <p:tgtEl>
                                          <p:spTgt spid="955"/>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9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CustomShape 1"/>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958"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78A2E41-D3D0-4655-B512-5F1943B9F711}" type="slidenum">
              <a:rPr b="0" lang="en-US" sz="1200" spc="-1" strike="noStrike">
                <a:solidFill>
                  <a:srgbClr val="8b8b8b"/>
                </a:solidFill>
                <a:latin typeface="Calibri"/>
              </a:rPr>
              <a:t>&lt;number&gt;</a:t>
            </a:fld>
            <a:endParaRPr b="0" lang="nl-NL" sz="1200" spc="-1" strike="noStrike">
              <a:latin typeface="Arial"/>
            </a:endParaRPr>
          </a:p>
        </p:txBody>
      </p:sp>
      <p:sp>
        <p:nvSpPr>
          <p:cNvPr id="959" name="CustomShape 3"/>
          <p:cNvSpPr/>
          <p:nvPr/>
        </p:nvSpPr>
        <p:spPr>
          <a:xfrm>
            <a:off x="2225520" y="838080"/>
            <a:ext cx="3794040" cy="394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2000" spc="-1" strike="noStrike">
                <a:solidFill>
                  <a:srgbClr val="ff0000"/>
                </a:solidFill>
                <a:latin typeface="Calibri"/>
                <a:ea typeface="DejaVu Sans"/>
              </a:rPr>
              <a:t>Ontwikkelingen in DNA sequencing</a:t>
            </a:r>
            <a:endParaRPr b="0" lang="nl-NL" sz="2000" spc="-1" strike="noStrike">
              <a:latin typeface="Arial"/>
            </a:endParaRPr>
          </a:p>
        </p:txBody>
      </p:sp>
      <p:sp>
        <p:nvSpPr>
          <p:cNvPr id="960" name="CustomShape 4"/>
          <p:cNvSpPr/>
          <p:nvPr/>
        </p:nvSpPr>
        <p:spPr>
          <a:xfrm>
            <a:off x="2395440" y="1676520"/>
            <a:ext cx="5892120" cy="1766880"/>
          </a:xfrm>
          <a:prstGeom prst="rect">
            <a:avLst/>
          </a:prstGeom>
          <a:noFill/>
          <a:ln>
            <a:noFill/>
          </a:ln>
        </p:spPr>
        <p:style>
          <a:lnRef idx="0"/>
          <a:fillRef idx="0"/>
          <a:effectRef idx="0"/>
          <a:fontRef idx="minor"/>
        </p:style>
        <p:txBody>
          <a:bodyPr wrap="none" lIns="90000" rIns="90000" tIns="45000" bIns="45000">
            <a:spAutoFit/>
          </a:bodyPr>
          <a:p>
            <a:pPr marL="285840" indent="-285120">
              <a:lnSpc>
                <a:spcPct val="100000"/>
              </a:lnSpc>
              <a:spcAft>
                <a:spcPts val="601"/>
              </a:spcAft>
              <a:buClr>
                <a:srgbClr val="000000"/>
              </a:buClr>
              <a:buFont typeface="StarSymbol"/>
              <a:buChar char="-"/>
            </a:pPr>
            <a:r>
              <a:rPr b="0" lang="nl-NL" sz="1800" spc="-1" strike="noStrike">
                <a:solidFill>
                  <a:srgbClr val="000000"/>
                </a:solidFill>
                <a:latin typeface="Calibri"/>
                <a:ea typeface="DejaVu Sans"/>
              </a:rPr>
              <a:t>1953: beschrijving structuur DNA (dubbele helix)</a:t>
            </a:r>
            <a:endParaRPr b="0" lang="nl-NL" sz="1800" spc="-1" strike="noStrike">
              <a:latin typeface="Arial"/>
            </a:endParaRPr>
          </a:p>
          <a:p>
            <a:pPr marL="285840" indent="-285120">
              <a:lnSpc>
                <a:spcPct val="100000"/>
              </a:lnSpc>
              <a:spcAft>
                <a:spcPts val="601"/>
              </a:spcAft>
              <a:buClr>
                <a:srgbClr val="000000"/>
              </a:buClr>
              <a:buFont typeface="StarSymbol"/>
              <a:buChar char="-"/>
            </a:pPr>
            <a:r>
              <a:rPr b="0" lang="nl-NL" sz="1800" spc="-1" strike="noStrike">
                <a:solidFill>
                  <a:srgbClr val="000000"/>
                </a:solidFill>
                <a:latin typeface="Calibri"/>
                <a:ea typeface="DejaVu Sans"/>
              </a:rPr>
              <a:t>1970: eerste sequencing experimenten</a:t>
            </a:r>
            <a:endParaRPr b="0" lang="nl-NL" sz="1800" spc="-1" strike="noStrike">
              <a:latin typeface="Arial"/>
            </a:endParaRPr>
          </a:p>
          <a:p>
            <a:pPr marL="285840" indent="-285120">
              <a:lnSpc>
                <a:spcPct val="100000"/>
              </a:lnSpc>
              <a:spcAft>
                <a:spcPts val="601"/>
              </a:spcAft>
              <a:buClr>
                <a:srgbClr val="000000"/>
              </a:buClr>
              <a:buFont typeface="StarSymbol"/>
              <a:buChar char="-"/>
            </a:pPr>
            <a:r>
              <a:rPr b="0" lang="nl-NL" sz="1800" spc="-1" strike="noStrike">
                <a:solidFill>
                  <a:srgbClr val="000000"/>
                </a:solidFill>
                <a:latin typeface="Calibri"/>
                <a:ea typeface="DejaVu Sans"/>
              </a:rPr>
              <a:t>1990: start sequencen menselijk genoom (3 miljard basen)</a:t>
            </a:r>
            <a:endParaRPr b="0" lang="nl-NL" sz="1800" spc="-1" strike="noStrike">
              <a:latin typeface="Arial"/>
            </a:endParaRPr>
          </a:p>
          <a:p>
            <a:pPr marL="285840" indent="-285120">
              <a:lnSpc>
                <a:spcPct val="100000"/>
              </a:lnSpc>
              <a:spcAft>
                <a:spcPts val="601"/>
              </a:spcAft>
              <a:buClr>
                <a:srgbClr val="000000"/>
              </a:buClr>
              <a:buFont typeface="StarSymbol"/>
              <a:buChar char="-"/>
            </a:pPr>
            <a:r>
              <a:rPr b="0" lang="nl-NL" sz="1800" spc="-1" strike="noStrike">
                <a:solidFill>
                  <a:srgbClr val="000000"/>
                </a:solidFill>
                <a:latin typeface="Calibri"/>
                <a:ea typeface="DejaVu Sans"/>
              </a:rPr>
              <a:t>2001: genoom bekend (HUGO: Human Genome Project)</a:t>
            </a:r>
            <a:endParaRPr b="0" lang="nl-NL" sz="1800" spc="-1" strike="noStrike">
              <a:latin typeface="Arial"/>
            </a:endParaRPr>
          </a:p>
          <a:p>
            <a:pPr marL="285840" indent="-285120">
              <a:lnSpc>
                <a:spcPct val="100000"/>
              </a:lnSpc>
              <a:spcAft>
                <a:spcPts val="601"/>
              </a:spcAft>
              <a:buClr>
                <a:srgbClr val="000000"/>
              </a:buClr>
              <a:buFont typeface="StarSymbol"/>
              <a:buChar char="-"/>
            </a:pPr>
            <a:r>
              <a:rPr b="0" lang="nl-NL" sz="1800" spc="-1" strike="noStrike">
                <a:solidFill>
                  <a:srgbClr val="000000"/>
                </a:solidFill>
                <a:latin typeface="Calibri"/>
                <a:ea typeface="DejaVu Sans"/>
              </a:rPr>
              <a:t>Heden: vele verschillende genomen gesequenced</a:t>
            </a:r>
            <a:endParaRPr b="0" lang="nl-NL" sz="1800" spc="-1" strike="noStrike">
              <a:latin typeface="Arial"/>
            </a:endParaRPr>
          </a:p>
        </p:txBody>
      </p:sp>
      <p:sp>
        <p:nvSpPr>
          <p:cNvPr id="961" name="CustomShape 5"/>
          <p:cNvSpPr/>
          <p:nvPr/>
        </p:nvSpPr>
        <p:spPr>
          <a:xfrm>
            <a:off x="2248200" y="3809880"/>
            <a:ext cx="5151240" cy="364320"/>
          </a:xfrm>
          <a:prstGeom prst="rect">
            <a:avLst/>
          </a:prstGeom>
          <a:noFill/>
          <a:ln>
            <a:noFill/>
          </a:ln>
        </p:spPr>
        <p:style>
          <a:lnRef idx="0"/>
          <a:fillRef idx="0"/>
          <a:effectRef idx="0"/>
          <a:fontRef idx="minor"/>
        </p:style>
        <p:txBody>
          <a:bodyPr wrap="none" lIns="90000" rIns="90000" tIns="45000" bIns="45000">
            <a:spAutoFit/>
          </a:bodyPr>
          <a:p>
            <a:pPr marL="285840" indent="-285120">
              <a:lnSpc>
                <a:spcPct val="100000"/>
              </a:lnSpc>
              <a:buClr>
                <a:srgbClr val="000000"/>
              </a:buClr>
              <a:buFont typeface="StarSymbol"/>
              <a:buChar char="-"/>
            </a:pPr>
            <a:r>
              <a:rPr b="0" lang="nl-NL" sz="1800" spc="-1" strike="noStrike">
                <a:solidFill>
                  <a:srgbClr val="000000"/>
                </a:solidFill>
                <a:latin typeface="Calibri"/>
                <a:ea typeface="DejaVu Sans"/>
              </a:rPr>
              <a:t>2001: kosten sequencen 1.000.000 basen = $ 5000</a:t>
            </a:r>
            <a:endParaRPr b="0" lang="nl-NL" sz="1800" spc="-1" strike="noStrike">
              <a:latin typeface="Arial"/>
            </a:endParaRPr>
          </a:p>
        </p:txBody>
      </p:sp>
      <p:sp>
        <p:nvSpPr>
          <p:cNvPr id="962" name="CustomShape 6"/>
          <p:cNvSpPr/>
          <p:nvPr/>
        </p:nvSpPr>
        <p:spPr>
          <a:xfrm>
            <a:off x="2236320" y="4278960"/>
            <a:ext cx="5093280" cy="638640"/>
          </a:xfrm>
          <a:prstGeom prst="rect">
            <a:avLst/>
          </a:prstGeom>
          <a:noFill/>
          <a:ln>
            <a:noFill/>
          </a:ln>
        </p:spPr>
        <p:style>
          <a:lnRef idx="0"/>
          <a:fillRef idx="0"/>
          <a:effectRef idx="0"/>
          <a:fontRef idx="minor"/>
        </p:style>
        <p:txBody>
          <a:bodyPr wrap="none" lIns="90000" rIns="90000" tIns="45000" bIns="45000">
            <a:spAutoFit/>
          </a:bodyPr>
          <a:p>
            <a:pPr marL="285840" indent="-285120">
              <a:lnSpc>
                <a:spcPct val="100000"/>
              </a:lnSpc>
              <a:buClr>
                <a:srgbClr val="000000"/>
              </a:buClr>
              <a:buFont typeface="StarSymbol"/>
              <a:buChar char="-"/>
            </a:pPr>
            <a:r>
              <a:rPr b="0" lang="nl-NL" sz="1800" spc="-1" strike="noStrike">
                <a:solidFill>
                  <a:srgbClr val="000000"/>
                </a:solidFill>
                <a:latin typeface="Calibri"/>
                <a:ea typeface="DejaVu Sans"/>
              </a:rPr>
              <a:t>2012: kosten sequencen 1.000.000 basen = $ 0.10</a:t>
            </a:r>
            <a:endParaRPr b="0" lang="nl-NL" sz="1800" spc="-1" strike="noStrike">
              <a:latin typeface="Arial"/>
            </a:endParaRPr>
          </a:p>
          <a:p>
            <a:pPr>
              <a:lnSpc>
                <a:spcPct val="100000"/>
              </a:lnSpc>
            </a:pPr>
            <a:r>
              <a:rPr b="0" lang="nl-NL" sz="1800" spc="-1" strike="noStrike">
                <a:solidFill>
                  <a:srgbClr val="000000"/>
                </a:solidFill>
                <a:latin typeface="Calibri"/>
                <a:ea typeface="DejaVu Sans"/>
              </a:rPr>
              <a:t>               </a:t>
            </a:r>
            <a:r>
              <a:rPr b="0" lang="nl-NL" sz="1800" spc="-1" strike="noStrike">
                <a:solidFill>
                  <a:srgbClr val="000000"/>
                </a:solidFill>
                <a:latin typeface="Calibri"/>
                <a:ea typeface="DejaVu Sans"/>
              </a:rPr>
              <a:t>(ca. 70 personen volledig gesequenced)</a:t>
            </a:r>
            <a:endParaRPr b="0" lang="nl-NL" sz="1800" spc="-1" strike="noStrike">
              <a:latin typeface="Arial"/>
            </a:endParaRPr>
          </a:p>
        </p:txBody>
      </p:sp>
      <p:sp>
        <p:nvSpPr>
          <p:cNvPr id="963" name="CustomShape 7"/>
          <p:cNvSpPr/>
          <p:nvPr/>
        </p:nvSpPr>
        <p:spPr>
          <a:xfrm>
            <a:off x="2550240" y="5181480"/>
            <a:ext cx="572508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2014: $ 1000 genome  (</a:t>
            </a:r>
            <a:r>
              <a:rPr b="0" lang="en-GB" sz="1800" spc="-1" strike="noStrike">
                <a:solidFill>
                  <a:srgbClr val="000000"/>
                </a:solidFill>
                <a:latin typeface="Calibri"/>
                <a:ea typeface="DejaVu Sans"/>
              </a:rPr>
              <a:t>HiSeq X Ten van het bedrijf Illumina)</a:t>
            </a:r>
            <a:endParaRPr b="0" lang="nl-NL" sz="1800" spc="-1" strike="noStrike">
              <a:latin typeface="Arial"/>
            </a:endParaRPr>
          </a:p>
        </p:txBody>
      </p:sp>
      <p:sp>
        <p:nvSpPr>
          <p:cNvPr id="964" name="CustomShape 8"/>
          <p:cNvSpPr/>
          <p:nvPr/>
        </p:nvSpPr>
        <p:spPr>
          <a:xfrm>
            <a:off x="2544120" y="5835240"/>
            <a:ext cx="4915800" cy="3643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Bioinformatica is belangrijk bij deze ontwikkelingen</a:t>
            </a:r>
            <a:endParaRPr b="0" lang="nl-NL" sz="1800" spc="-1" strike="noStrike">
              <a:latin typeface="Arial"/>
            </a:endParaRPr>
          </a:p>
        </p:txBody>
      </p:sp>
    </p:spTree>
  </p:cSld>
  <mc:AlternateContent>
    <mc:Choice Requires="p14">
      <p:transition spd="slow" p14:dur="2000"/>
    </mc:Choice>
    <mc:Fallback>
      <p:transition spd="slow"/>
    </mc:Fallback>
  </mc:AlternateContent>
  <p:timing>
    <p:tnLst>
      <p:par>
        <p:cTn id="447" dur="indefinite" restart="never" nodeType="tmRoot">
          <p:childTnLst>
            <p:seq>
              <p:cTn id="448" dur="indefinite" nodeType="mainSeq">
                <p:childTnLst>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961"/>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nodeType="clickEffect" fill="hold" presetClass="entr" presetID="1">
                                  <p:stCondLst>
                                    <p:cond delay="0"/>
                                  </p:stCondLst>
                                  <p:childTnLst>
                                    <p:set>
                                      <p:cBhvr>
                                        <p:cTn id="456" dur="1" fill="hold">
                                          <p:stCondLst>
                                            <p:cond delay="0"/>
                                          </p:stCondLst>
                                        </p:cTn>
                                        <p:tgtEl>
                                          <p:spTgt spid="962"/>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963"/>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9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CustomShape 1"/>
          <p:cNvSpPr/>
          <p:nvPr/>
        </p:nvSpPr>
        <p:spPr>
          <a:xfrm>
            <a:off x="9067680" y="0"/>
            <a:ext cx="1599480" cy="699120"/>
          </a:xfrm>
          <a:prstGeom prst="rect">
            <a:avLst/>
          </a:prstGeom>
          <a:noFill/>
          <a:ln w="9360">
            <a:noFill/>
          </a:ln>
        </p:spPr>
        <p:style>
          <a:lnRef idx="0"/>
          <a:fillRef idx="0"/>
          <a:effectRef idx="0"/>
          <a:fontRef idx="minor"/>
        </p:style>
        <p:txBody>
          <a:bodyPr lIns="90000" rIns="90000" tIns="45000" bIns="45000">
            <a:spAutoFit/>
          </a:bodyPr>
          <a:p>
            <a:pPr marL="457200">
              <a:lnSpc>
                <a:spcPct val="100000"/>
              </a:lnSpc>
            </a:pPr>
            <a:r>
              <a:rPr b="0" lang="nl-NL" sz="1000" spc="-1" strike="noStrike">
                <a:solidFill>
                  <a:srgbClr val="ed7d31"/>
                </a:solidFill>
                <a:latin typeface="Calibri"/>
                <a:ea typeface="DejaVu Sans"/>
              </a:rPr>
              <a:t>Koolhydraten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Lipiden</a:t>
            </a:r>
            <a:endParaRPr b="0" lang="nl-NL" sz="1000" spc="-1" strike="noStrike">
              <a:latin typeface="Arial"/>
            </a:endParaRPr>
          </a:p>
          <a:p>
            <a:pPr marL="457200">
              <a:lnSpc>
                <a:spcPct val="100000"/>
              </a:lnSpc>
            </a:pPr>
            <a:r>
              <a:rPr b="0" lang="nl-NL" sz="1000" spc="-1" strike="noStrike">
                <a:solidFill>
                  <a:srgbClr val="ed7d31"/>
                </a:solidFill>
                <a:latin typeface="Calibri"/>
                <a:ea typeface="DejaVu Sans"/>
              </a:rPr>
              <a:t>Eiwitten</a:t>
            </a:r>
            <a:endParaRPr b="0" lang="nl-NL" sz="1000" spc="-1" strike="noStrike">
              <a:latin typeface="Arial"/>
            </a:endParaRPr>
          </a:p>
          <a:p>
            <a:pPr marL="457200">
              <a:lnSpc>
                <a:spcPct val="100000"/>
              </a:lnSpc>
            </a:pPr>
            <a:r>
              <a:rPr b="0" lang="nl-NL" sz="1000" spc="-1" strike="noStrike">
                <a:solidFill>
                  <a:srgbClr val="ff0000"/>
                </a:solidFill>
                <a:latin typeface="Calibri"/>
                <a:ea typeface="DejaVu Sans"/>
              </a:rPr>
              <a:t>Nucleïne zuren</a:t>
            </a:r>
            <a:endParaRPr b="0" lang="nl-NL" sz="1000" spc="-1" strike="noStrike">
              <a:latin typeface="Arial"/>
            </a:endParaRPr>
          </a:p>
        </p:txBody>
      </p:sp>
      <p:sp>
        <p:nvSpPr>
          <p:cNvPr id="966" name="CustomShape 2"/>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4F7814EC-6BE6-4C91-AD15-822A0404433C}" type="slidenum">
              <a:rPr b="0" lang="en-US" sz="1200" spc="-1" strike="noStrike">
                <a:solidFill>
                  <a:srgbClr val="8b8b8b"/>
                </a:solidFill>
                <a:latin typeface="Calibri"/>
              </a:rPr>
              <a:t>&lt;number&gt;</a:t>
            </a:fld>
            <a:endParaRPr b="0" lang="nl-NL" sz="1200" spc="-1" strike="noStrike">
              <a:latin typeface="Arial"/>
            </a:endParaRPr>
          </a:p>
        </p:txBody>
      </p:sp>
      <p:sp>
        <p:nvSpPr>
          <p:cNvPr id="967" name="CustomShape 3"/>
          <p:cNvSpPr/>
          <p:nvPr/>
        </p:nvSpPr>
        <p:spPr>
          <a:xfrm>
            <a:off x="1799640" y="3279240"/>
            <a:ext cx="9143280" cy="121788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457200"/>
              </a:tabLst>
            </a:pPr>
            <a:r>
              <a:rPr b="0" lang="nl-NL" sz="2000" spc="-1" strike="noStrike">
                <a:solidFill>
                  <a:srgbClr val="ff0000"/>
                </a:solidFill>
                <a:latin typeface="Calibri"/>
                <a:ea typeface="Times New Roman"/>
              </a:rPr>
              <a:t>RNA</a:t>
            </a:r>
            <a:endParaRPr b="0" lang="nl-NL" sz="2000" spc="-1" strike="noStrike">
              <a:latin typeface="Arial"/>
            </a:endParaRPr>
          </a:p>
          <a:p>
            <a:pPr marL="285840" indent="-285120">
              <a:lnSpc>
                <a:spcPct val="100000"/>
              </a:lnSpc>
              <a:buClr>
                <a:srgbClr val="000000"/>
              </a:buClr>
              <a:buFont typeface="StarSymbol"/>
              <a:buChar char="-"/>
              <a:tabLst>
                <a:tab algn="l" pos="457200"/>
              </a:tabLst>
            </a:pPr>
            <a:r>
              <a:rPr b="0" lang="nl-NL" sz="1800" spc="-1" strike="noStrike">
                <a:solidFill>
                  <a:srgbClr val="000000"/>
                </a:solidFill>
                <a:latin typeface="Calibri"/>
                <a:ea typeface="Times New Roman"/>
              </a:rPr>
              <a:t>Enkelstrengs </a:t>
            </a:r>
            <a:endParaRPr b="0" lang="nl-NL" sz="1800" spc="-1" strike="noStrike">
              <a:latin typeface="Arial"/>
            </a:endParaRPr>
          </a:p>
          <a:p>
            <a:pPr marL="285840" indent="-285120">
              <a:lnSpc>
                <a:spcPct val="100000"/>
              </a:lnSpc>
              <a:buClr>
                <a:srgbClr val="000000"/>
              </a:buClr>
              <a:buFont typeface="StarSymbol"/>
              <a:buChar char="-"/>
              <a:tabLst>
                <a:tab algn="l" pos="457200"/>
              </a:tabLst>
            </a:pPr>
            <a:r>
              <a:rPr b="0" lang="nl-NL" sz="1800" spc="-1" strike="noStrike">
                <a:solidFill>
                  <a:srgbClr val="000000"/>
                </a:solidFill>
                <a:latin typeface="Calibri"/>
                <a:ea typeface="Times New Roman"/>
              </a:rPr>
              <a:t>Nucleotiden: A, U, G, C </a:t>
            </a:r>
            <a:endParaRPr b="0" lang="nl-NL" sz="1800" spc="-1" strike="noStrike">
              <a:latin typeface="Arial"/>
            </a:endParaRPr>
          </a:p>
          <a:p>
            <a:pPr marL="285840" indent="-285120">
              <a:lnSpc>
                <a:spcPct val="100000"/>
              </a:lnSpc>
              <a:buClr>
                <a:srgbClr val="000000"/>
              </a:buClr>
              <a:buFont typeface="StarSymbol"/>
              <a:buChar char="-"/>
              <a:tabLst>
                <a:tab algn="l" pos="457200"/>
              </a:tabLst>
            </a:pPr>
            <a:r>
              <a:rPr b="0" lang="nl-NL" sz="1800" spc="-1" strike="noStrike">
                <a:solidFill>
                  <a:srgbClr val="000000"/>
                </a:solidFill>
                <a:latin typeface="Calibri"/>
                <a:ea typeface="Times New Roman"/>
              </a:rPr>
              <a:t>Ribose</a:t>
            </a:r>
            <a:endParaRPr b="0" lang="nl-NL" sz="1800" spc="-1" strike="noStrike">
              <a:latin typeface="Arial"/>
            </a:endParaRPr>
          </a:p>
        </p:txBody>
      </p:sp>
      <p:sp>
        <p:nvSpPr>
          <p:cNvPr id="968" name="CustomShape 4"/>
          <p:cNvSpPr/>
          <p:nvPr/>
        </p:nvSpPr>
        <p:spPr>
          <a:xfrm>
            <a:off x="1778040" y="398160"/>
            <a:ext cx="4235400" cy="2588760"/>
          </a:xfrm>
          <a:prstGeom prst="rect">
            <a:avLst/>
          </a:prstGeom>
          <a:noFill/>
          <a:ln w="9360">
            <a:noFill/>
          </a:ln>
        </p:spPr>
        <p:style>
          <a:lnRef idx="0"/>
          <a:fillRef idx="0"/>
          <a:effectRef idx="0"/>
          <a:fontRef idx="minor"/>
        </p:style>
        <p:txBody>
          <a:bodyPr wrap="none" lIns="90000" rIns="90000" tIns="45000" bIns="45000" anchor="ctr">
            <a:spAutoFit/>
          </a:bodyPr>
          <a:p>
            <a:pPr>
              <a:lnSpc>
                <a:spcPct val="100000"/>
              </a:lnSpc>
              <a:tabLst>
                <a:tab algn="l" pos="457200"/>
              </a:tabLst>
            </a:pPr>
            <a:r>
              <a:rPr b="0" lang="nl-NL" sz="2400" spc="-1" strike="noStrike">
                <a:solidFill>
                  <a:srgbClr val="0000ff"/>
                </a:solidFill>
                <a:latin typeface="Calibri"/>
                <a:ea typeface="Times New Roman"/>
              </a:rPr>
              <a:t>Nucleïne zuren </a:t>
            </a:r>
            <a:r>
              <a:rPr b="0" lang="nl-NL" sz="2400" spc="-1" strike="noStrike">
                <a:solidFill>
                  <a:srgbClr val="0000ff"/>
                </a:solidFill>
                <a:latin typeface="Wingdings"/>
                <a:ea typeface="Times New Roman"/>
              </a:rPr>
              <a:t></a:t>
            </a:r>
            <a:r>
              <a:rPr b="0" lang="nl-NL" sz="2400" spc="-1" strike="noStrike">
                <a:solidFill>
                  <a:srgbClr val="0000ff"/>
                </a:solidFill>
                <a:latin typeface="Calibri"/>
                <a:ea typeface="Times New Roman"/>
              </a:rPr>
              <a:t> polymeren</a:t>
            </a:r>
            <a:endParaRPr b="0" lang="nl-NL" sz="2400" spc="-1" strike="noStrike">
              <a:latin typeface="Arial"/>
            </a:endParaRPr>
          </a:p>
          <a:p>
            <a:pPr>
              <a:lnSpc>
                <a:spcPct val="100000"/>
              </a:lnSpc>
              <a:tabLst>
                <a:tab algn="l" pos="457200"/>
              </a:tabLst>
            </a:pPr>
            <a:endParaRPr b="0" lang="nl-NL" sz="2400" spc="-1" strike="noStrike">
              <a:latin typeface="Arial"/>
            </a:endParaRPr>
          </a:p>
          <a:p>
            <a:pPr>
              <a:lnSpc>
                <a:spcPct val="100000"/>
              </a:lnSpc>
              <a:tabLst>
                <a:tab algn="l" pos="457200"/>
              </a:tabLst>
            </a:pPr>
            <a:endParaRPr b="0" lang="nl-NL" sz="2400" spc="-1" strike="noStrike">
              <a:latin typeface="Arial"/>
            </a:endParaRPr>
          </a:p>
          <a:p>
            <a:pPr>
              <a:lnSpc>
                <a:spcPct val="100000"/>
              </a:lnSpc>
              <a:tabLst>
                <a:tab algn="l" pos="457200"/>
              </a:tabLst>
            </a:pPr>
            <a:r>
              <a:rPr b="0" lang="nl-NL" sz="2000" spc="-1" strike="noStrike">
                <a:solidFill>
                  <a:srgbClr val="ff0000"/>
                </a:solidFill>
                <a:latin typeface="Calibri"/>
                <a:ea typeface="Times New Roman"/>
              </a:rPr>
              <a:t>DNA</a:t>
            </a:r>
            <a:endParaRPr b="0" lang="nl-NL" sz="2000" spc="-1" strike="noStrike">
              <a:latin typeface="Arial"/>
            </a:endParaRPr>
          </a:p>
          <a:p>
            <a:pPr marL="285840" indent="-285120">
              <a:lnSpc>
                <a:spcPct val="100000"/>
              </a:lnSpc>
              <a:buClr>
                <a:srgbClr val="000000"/>
              </a:buClr>
              <a:buFont typeface="StarSymbol"/>
              <a:buChar char="-"/>
              <a:tabLst>
                <a:tab algn="l" pos="457200"/>
              </a:tabLst>
            </a:pPr>
            <a:r>
              <a:rPr b="0" lang="nl-NL" sz="1800" spc="-1" strike="noStrike">
                <a:solidFill>
                  <a:srgbClr val="000000"/>
                </a:solidFill>
                <a:latin typeface="Calibri"/>
                <a:ea typeface="Times New Roman"/>
              </a:rPr>
              <a:t>Dubbelstrengs (compelentair):</a:t>
            </a:r>
            <a:endParaRPr b="0" lang="nl-NL" sz="1800" spc="-1" strike="noStrike">
              <a:latin typeface="Arial"/>
            </a:endParaRPr>
          </a:p>
          <a:p>
            <a:pPr marL="285840" indent="-285120">
              <a:lnSpc>
                <a:spcPct val="100000"/>
              </a:lnSpc>
              <a:buClr>
                <a:srgbClr val="000000"/>
              </a:buClr>
              <a:buFont typeface="StarSymbol"/>
              <a:buChar char="-"/>
              <a:tabLst>
                <a:tab algn="l" pos="457200"/>
              </a:tabLst>
            </a:pPr>
            <a:r>
              <a:rPr b="0" lang="nl-NL" sz="1800" spc="-1" strike="noStrike">
                <a:solidFill>
                  <a:srgbClr val="000000"/>
                </a:solidFill>
                <a:latin typeface="Calibri"/>
                <a:ea typeface="Times New Roman"/>
              </a:rPr>
              <a:t>Nucleotiden: A, T, G, C </a:t>
            </a:r>
            <a:endParaRPr b="0" lang="nl-NL" sz="1800" spc="-1" strike="noStrike">
              <a:latin typeface="Arial"/>
            </a:endParaRPr>
          </a:p>
          <a:p>
            <a:pPr marL="285840" indent="-285120">
              <a:lnSpc>
                <a:spcPct val="100000"/>
              </a:lnSpc>
              <a:buClr>
                <a:srgbClr val="000000"/>
              </a:buClr>
              <a:buFont typeface="StarSymbol"/>
              <a:buChar char="-"/>
              <a:tabLst>
                <a:tab algn="l" pos="457200"/>
              </a:tabLst>
            </a:pPr>
            <a:r>
              <a:rPr b="0" lang="nl-NL" sz="1800" spc="-1" strike="noStrike">
                <a:solidFill>
                  <a:srgbClr val="000000"/>
                </a:solidFill>
                <a:latin typeface="Calibri"/>
                <a:ea typeface="Times New Roman"/>
              </a:rPr>
              <a:t>Deoxyribose (mist een –OH groep op C2)</a:t>
            </a:r>
            <a:endParaRPr b="0" lang="nl-NL" sz="1800" spc="-1" strike="noStrike">
              <a:latin typeface="Arial"/>
            </a:endParaRPr>
          </a:p>
          <a:p>
            <a:pPr>
              <a:lnSpc>
                <a:spcPct val="100000"/>
              </a:lnSpc>
              <a:tabLst>
                <a:tab algn="l" pos="457200"/>
              </a:tabLst>
            </a:pPr>
            <a:endParaRPr b="0" lang="nl-NL"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nl-NL" sz="4400" spc="-1" strike="noStrike">
                <a:solidFill>
                  <a:srgbClr val="000000"/>
                </a:solidFill>
                <a:latin typeface="Calibri Light"/>
              </a:rPr>
              <a:t>opdracht</a:t>
            </a:r>
            <a:endParaRPr b="0" lang="nl-NL" sz="4400" spc="-1" strike="noStrike">
              <a:latin typeface="Arial"/>
            </a:endParaRPr>
          </a:p>
        </p:txBody>
      </p:sp>
      <p:sp>
        <p:nvSpPr>
          <p:cNvPr id="188"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1" lang="nl-NL" sz="2800" spc="-1" strike="noStrike" u="sng">
                <a:solidFill>
                  <a:srgbClr val="000000"/>
                </a:solidFill>
                <a:uFillTx/>
                <a:latin typeface="Calibri"/>
              </a:rPr>
              <a:t>Lees</a:t>
            </a:r>
            <a:r>
              <a:rPr b="0" lang="nl-NL" sz="2800" spc="-1" strike="noStrike">
                <a:solidFill>
                  <a:srgbClr val="000000"/>
                </a:solidFill>
                <a:latin typeface="Calibri"/>
              </a:rPr>
              <a:t> de tekst over de opbouw of afbraak van polymeren</a:t>
            </a:r>
            <a:endParaRPr b="0" lang="nl-NL" sz="2800" spc="-1" strike="noStrike">
              <a:latin typeface="Arial"/>
            </a:endParaRPr>
          </a:p>
          <a:p>
            <a:pPr marL="228600" indent="-227880">
              <a:lnSpc>
                <a:spcPct val="90000"/>
              </a:lnSpc>
              <a:spcBef>
                <a:spcPts val="1001"/>
              </a:spcBef>
              <a:buClr>
                <a:srgbClr val="000000"/>
              </a:buClr>
              <a:buFont typeface="Arial"/>
              <a:buChar char="•"/>
            </a:pPr>
            <a:r>
              <a:rPr b="1" lang="nl-NL" sz="2800" spc="-1" strike="noStrike" u="sng">
                <a:solidFill>
                  <a:srgbClr val="000000"/>
                </a:solidFill>
                <a:uFillTx/>
                <a:latin typeface="Calibri"/>
              </a:rPr>
              <a:t>Beschrijf</a:t>
            </a:r>
            <a:r>
              <a:rPr b="0" lang="nl-NL" sz="2800" spc="-1" strike="noStrike">
                <a:solidFill>
                  <a:srgbClr val="000000"/>
                </a:solidFill>
                <a:latin typeface="Calibri"/>
              </a:rPr>
              <a:t> in 2 zinnen het proces dehydratie of hydrolyse.</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Vijf minuten lezen en beschrijven.</a:t>
            </a:r>
            <a:endParaRPr b="0" lang="nl-NL" sz="2800" spc="-1" strike="noStrike">
              <a:latin typeface="Arial"/>
            </a:endParaRPr>
          </a:p>
          <a:p>
            <a:pPr>
              <a:lnSpc>
                <a:spcPct val="90000"/>
              </a:lnSpc>
              <a:spcBef>
                <a:spcPts val="1001"/>
              </a:spcBef>
            </a:pPr>
            <a:endParaRPr b="0" lang="nl-NL" sz="2800" spc="-1" strike="noStrike">
              <a:latin typeface="Arial"/>
            </a:endParaRPr>
          </a:p>
          <a:p>
            <a:pPr>
              <a:lnSpc>
                <a:spcPct val="90000"/>
              </a:lnSpc>
              <a:spcBef>
                <a:spcPts val="1001"/>
              </a:spcBef>
            </a:pPr>
            <a:endParaRPr b="0" lang="nl-NL" sz="2800" spc="-1" strike="noStrike">
              <a:latin typeface="Arial"/>
            </a:endParaRPr>
          </a:p>
        </p:txBody>
      </p:sp>
      <p:sp>
        <p:nvSpPr>
          <p:cNvPr id="189" name="CustomShape 3"/>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1" lang="nl-NL" sz="2800" spc="-1" strike="noStrike" u="sng">
                <a:solidFill>
                  <a:srgbClr val="000000"/>
                </a:solidFill>
                <a:uFillTx/>
                <a:latin typeface="Calibri"/>
                <a:ea typeface="DejaVu Sans"/>
              </a:rPr>
              <a:t>Lees</a:t>
            </a:r>
            <a:r>
              <a:rPr b="0" lang="nl-NL" sz="2800" spc="-1" strike="noStrike">
                <a:solidFill>
                  <a:srgbClr val="000000"/>
                </a:solidFill>
                <a:latin typeface="Calibri"/>
                <a:ea typeface="DejaVu Sans"/>
              </a:rPr>
              <a:t> de tekst over de opbouw of afbraak van polymeren</a:t>
            </a:r>
            <a:endParaRPr b="0" lang="nl-NL" sz="2800" spc="-1" strike="noStrike">
              <a:latin typeface="Arial"/>
            </a:endParaRPr>
          </a:p>
          <a:p>
            <a:pPr marL="228600" indent="-227880">
              <a:lnSpc>
                <a:spcPct val="90000"/>
              </a:lnSpc>
              <a:spcBef>
                <a:spcPts val="1001"/>
              </a:spcBef>
              <a:buClr>
                <a:srgbClr val="000000"/>
              </a:buClr>
              <a:buFont typeface="Arial"/>
              <a:buChar char="•"/>
            </a:pPr>
            <a:r>
              <a:rPr b="1" lang="nl-NL" sz="2800" spc="-1" strike="noStrike" u="sng">
                <a:solidFill>
                  <a:srgbClr val="000000"/>
                </a:solidFill>
                <a:uFillTx/>
                <a:latin typeface="Calibri"/>
                <a:ea typeface="DejaVu Sans"/>
              </a:rPr>
              <a:t>Beschrijf</a:t>
            </a:r>
            <a:r>
              <a:rPr b="0" lang="nl-NL" sz="2800" spc="-1" strike="noStrike">
                <a:solidFill>
                  <a:srgbClr val="000000"/>
                </a:solidFill>
                <a:latin typeface="Calibri"/>
                <a:ea typeface="DejaVu Sans"/>
              </a:rPr>
              <a:t> in 2 zinnen het proces dehydratie of hydrolyse.</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ea typeface="DejaVu Sans"/>
              </a:rPr>
              <a:t>Vijf minuten lezen en beschrijven.</a:t>
            </a:r>
            <a:endParaRPr b="0" lang="nl-NL" sz="2800" spc="-1" strike="noStrike">
              <a:latin typeface="Arial"/>
            </a:endParaRPr>
          </a:p>
          <a:p>
            <a:pPr>
              <a:lnSpc>
                <a:spcPct val="90000"/>
              </a:lnSpc>
              <a:spcBef>
                <a:spcPts val="1001"/>
              </a:spcBef>
            </a:pPr>
            <a:endParaRPr b="0" lang="nl-NL" sz="2800" spc="-1" strike="noStrike">
              <a:latin typeface="Arial"/>
            </a:endParaRPr>
          </a:p>
          <a:p>
            <a:pPr marL="228600" indent="-227880">
              <a:lnSpc>
                <a:spcPct val="90000"/>
              </a:lnSpc>
              <a:spcBef>
                <a:spcPts val="1001"/>
              </a:spcBef>
              <a:buClr>
                <a:srgbClr val="000000"/>
              </a:buClr>
              <a:buFont typeface="Arial"/>
              <a:buChar char="•"/>
            </a:pPr>
            <a:r>
              <a:rPr b="1" lang="nl-NL" sz="2800" spc="-1" strike="noStrike" u="sng">
                <a:solidFill>
                  <a:srgbClr val="000000"/>
                </a:solidFill>
                <a:uFillTx/>
                <a:latin typeface="Calibri"/>
                <a:ea typeface="DejaVu Sans"/>
              </a:rPr>
              <a:t>Leg</a:t>
            </a:r>
            <a:r>
              <a:rPr b="0" lang="nl-NL" sz="2800" spc="-1" strike="noStrike">
                <a:solidFill>
                  <a:srgbClr val="000000"/>
                </a:solidFill>
                <a:latin typeface="Calibri"/>
                <a:ea typeface="DejaVu Sans"/>
              </a:rPr>
              <a:t> aan je buurman/vrouw </a:t>
            </a:r>
            <a:r>
              <a:rPr b="1" lang="nl-NL" sz="2800" spc="-1" strike="noStrike" u="sng">
                <a:solidFill>
                  <a:srgbClr val="000000"/>
                </a:solidFill>
                <a:uFillTx/>
                <a:latin typeface="Calibri"/>
                <a:ea typeface="DejaVu Sans"/>
              </a:rPr>
              <a:t>uit</a:t>
            </a:r>
            <a:r>
              <a:rPr b="0" lang="nl-NL" sz="2800" spc="-1" strike="noStrike">
                <a:solidFill>
                  <a:srgbClr val="000000"/>
                </a:solidFill>
                <a:latin typeface="Calibri"/>
                <a:ea typeface="DejaVu Sans"/>
              </a:rPr>
              <a:t> wat dehydratie of hydrolyse is.</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ea typeface="DejaVu Sans"/>
              </a:rPr>
              <a:t>Drie minuten</a:t>
            </a:r>
            <a:endParaRPr b="0" lang="nl-NL" sz="2800" spc="-1" strike="noStrike">
              <a:latin typeface="Arial"/>
            </a:endParaRPr>
          </a:p>
          <a:p>
            <a:pPr>
              <a:lnSpc>
                <a:spcPct val="90000"/>
              </a:lnSpc>
              <a:spcBef>
                <a:spcPts val="1001"/>
              </a:spcBef>
            </a:pPr>
            <a:endParaRPr b="0" lang="nl-NL" sz="28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CustomShape 1"/>
          <p:cNvSpPr/>
          <p:nvPr/>
        </p:nvSpPr>
        <p:spPr>
          <a:xfrm>
            <a:off x="3156120" y="2743200"/>
            <a:ext cx="5185440" cy="3643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Youtube filmpje DNA replicatie/transcriptie/translatie </a:t>
            </a:r>
            <a:endParaRPr b="0" lang="nl-NL" sz="1800" spc="-1" strike="noStrike">
              <a:latin typeface="Arial"/>
            </a:endParaRPr>
          </a:p>
        </p:txBody>
      </p:sp>
      <p:sp>
        <p:nvSpPr>
          <p:cNvPr id="970" name="CustomShape 2"/>
          <p:cNvSpPr/>
          <p:nvPr/>
        </p:nvSpPr>
        <p:spPr>
          <a:xfrm>
            <a:off x="4905000" y="3276720"/>
            <a:ext cx="4912920" cy="1461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nl-NL" sz="1800" spc="-1" strike="noStrike">
                <a:solidFill>
                  <a:srgbClr val="000000"/>
                </a:solidFill>
                <a:latin typeface="Calibri"/>
                <a:ea typeface="DejaVu Sans"/>
              </a:rPr>
              <a:t>(ca. 7 minuten)</a:t>
            </a:r>
            <a:endParaRPr b="0" lang="nl-NL" sz="1800" spc="-1" strike="noStrike">
              <a:latin typeface="Arial"/>
            </a:endParaRPr>
          </a:p>
          <a:p>
            <a:pPr>
              <a:lnSpc>
                <a:spcPct val="100000"/>
              </a:lnSpc>
            </a:pPr>
            <a:endParaRPr b="0" lang="nl-NL" sz="1800" spc="-1" strike="noStrike">
              <a:latin typeface="Arial"/>
            </a:endParaRPr>
          </a:p>
          <a:p>
            <a:pPr>
              <a:lnSpc>
                <a:spcPct val="100000"/>
              </a:lnSpc>
            </a:pPr>
            <a:endParaRPr b="0" lang="nl-NL" sz="1800" spc="-1" strike="noStrike">
              <a:latin typeface="Arial"/>
            </a:endParaRPr>
          </a:p>
          <a:p>
            <a:pPr>
              <a:lnSpc>
                <a:spcPct val="100000"/>
              </a:lnSpc>
            </a:pPr>
            <a:r>
              <a:rPr b="0" lang="nl-NL" sz="1800" spc="-1" strike="noStrike" u="sng">
                <a:solidFill>
                  <a:srgbClr val="0563c1"/>
                </a:solidFill>
                <a:uFillTx/>
                <a:latin typeface="Calibri"/>
                <a:ea typeface="DejaVu Sans"/>
                <a:hlinkClick r:id="rId1"/>
              </a:rPr>
              <a:t>https://www.youtube.com/watch?v=4PKjF7OumYo</a:t>
            </a:r>
            <a:endParaRPr b="0" lang="nl-NL" sz="1800" spc="-1" strike="noStrike">
              <a:latin typeface="Arial"/>
            </a:endParaRPr>
          </a:p>
          <a:p>
            <a:pPr>
              <a:lnSpc>
                <a:spcPct val="100000"/>
              </a:lnSpc>
            </a:pPr>
            <a:endParaRPr b="0" lang="nl-NL" sz="1800" spc="-1" strike="noStrike">
              <a:latin typeface="Arial"/>
            </a:endParaRPr>
          </a:p>
        </p:txBody>
      </p:sp>
      <p:sp>
        <p:nvSpPr>
          <p:cNvPr id="971" name="CustomShape 3"/>
          <p:cNvSpPr/>
          <p:nvPr/>
        </p:nvSpPr>
        <p:spPr>
          <a:xfrm>
            <a:off x="8610480" y="6356520"/>
            <a:ext cx="2742480" cy="3643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FDDA17F-C597-4497-BB3B-8E27349D4C0F}" type="slidenum">
              <a:rPr b="0" lang="en-US" sz="1200" spc="-1" strike="noStrike">
                <a:solidFill>
                  <a:srgbClr val="8b8b8b"/>
                </a:solidFill>
                <a:latin typeface="Calibri"/>
              </a:rPr>
              <a:t>&lt;number&gt;</a:t>
            </a:fld>
            <a:endParaRPr b="0" lang="nl-NL" sz="12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CustomShape 1"/>
          <p:cNvSpPr/>
          <p:nvPr/>
        </p:nvSpPr>
        <p:spPr>
          <a:xfrm>
            <a:off x="4489560" y="585360"/>
            <a:ext cx="306252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ea typeface="DejaVu Sans"/>
              </a:rPr>
              <a:t>Organische structuren in Hfst 5</a:t>
            </a:r>
            <a:endParaRPr b="0" lang="nl-NL" sz="1800" spc="-1" strike="noStrike">
              <a:latin typeface="Arial"/>
            </a:endParaRPr>
          </a:p>
        </p:txBody>
      </p:sp>
      <p:sp>
        <p:nvSpPr>
          <p:cNvPr id="973" name="Line 2"/>
          <p:cNvSpPr/>
          <p:nvPr/>
        </p:nvSpPr>
        <p:spPr>
          <a:xfrm flipH="1">
            <a:off x="1700640" y="1037520"/>
            <a:ext cx="2715840" cy="7772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74" name="Line 3"/>
          <p:cNvSpPr/>
          <p:nvPr/>
        </p:nvSpPr>
        <p:spPr>
          <a:xfrm>
            <a:off x="5312520" y="1023840"/>
            <a:ext cx="0" cy="9237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75" name="Line 4"/>
          <p:cNvSpPr/>
          <p:nvPr/>
        </p:nvSpPr>
        <p:spPr>
          <a:xfrm>
            <a:off x="10289880" y="859320"/>
            <a:ext cx="0" cy="3888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76" name="Line 5"/>
          <p:cNvSpPr/>
          <p:nvPr/>
        </p:nvSpPr>
        <p:spPr>
          <a:xfrm>
            <a:off x="6589440" y="1033200"/>
            <a:ext cx="0" cy="92340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77" name="CustomShape 6"/>
          <p:cNvSpPr/>
          <p:nvPr/>
        </p:nvSpPr>
        <p:spPr>
          <a:xfrm>
            <a:off x="228600" y="1956960"/>
            <a:ext cx="2660040" cy="474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78" name="CustomShape 7"/>
          <p:cNvSpPr/>
          <p:nvPr/>
        </p:nvSpPr>
        <p:spPr>
          <a:xfrm>
            <a:off x="3360600" y="1976040"/>
            <a:ext cx="2660040" cy="474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79" name="CustomShape 8"/>
          <p:cNvSpPr/>
          <p:nvPr/>
        </p:nvSpPr>
        <p:spPr>
          <a:xfrm>
            <a:off x="6323040" y="1976040"/>
            <a:ext cx="2660040" cy="474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80" name="CustomShape 9"/>
          <p:cNvSpPr/>
          <p:nvPr/>
        </p:nvSpPr>
        <p:spPr>
          <a:xfrm>
            <a:off x="9089280" y="1248120"/>
            <a:ext cx="2660040" cy="474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81" name="Line 10"/>
          <p:cNvSpPr/>
          <p:nvPr/>
        </p:nvSpPr>
        <p:spPr>
          <a:xfrm flipV="1">
            <a:off x="7659360" y="585000"/>
            <a:ext cx="1324440" cy="972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82" name="CustomShape 11"/>
          <p:cNvSpPr/>
          <p:nvPr/>
        </p:nvSpPr>
        <p:spPr>
          <a:xfrm>
            <a:off x="9089280" y="347400"/>
            <a:ext cx="2660040" cy="4748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83" name="CustomShape 12"/>
          <p:cNvSpPr/>
          <p:nvPr/>
        </p:nvSpPr>
        <p:spPr>
          <a:xfrm>
            <a:off x="852840" y="2715840"/>
            <a:ext cx="2036160" cy="255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84" name="CustomShape 13"/>
          <p:cNvSpPr/>
          <p:nvPr/>
        </p:nvSpPr>
        <p:spPr>
          <a:xfrm>
            <a:off x="847080" y="3168720"/>
            <a:ext cx="2365920" cy="291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85" name="CustomShape 14"/>
          <p:cNvSpPr/>
          <p:nvPr/>
        </p:nvSpPr>
        <p:spPr>
          <a:xfrm>
            <a:off x="852840" y="3639240"/>
            <a:ext cx="2036160" cy="255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86" name="Line 15"/>
          <p:cNvSpPr/>
          <p:nvPr/>
        </p:nvSpPr>
        <p:spPr>
          <a:xfrm flipH="1">
            <a:off x="2806920" y="2532600"/>
            <a:ext cx="768240" cy="19112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87" name="Line 16"/>
          <p:cNvSpPr/>
          <p:nvPr/>
        </p:nvSpPr>
        <p:spPr>
          <a:xfrm>
            <a:off x="4690800" y="2593080"/>
            <a:ext cx="0" cy="128376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88" name="Line 17"/>
          <p:cNvSpPr/>
          <p:nvPr/>
        </p:nvSpPr>
        <p:spPr>
          <a:xfrm>
            <a:off x="5733000" y="2532600"/>
            <a:ext cx="932760" cy="19112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89" name="CustomShape 18"/>
          <p:cNvSpPr/>
          <p:nvPr/>
        </p:nvSpPr>
        <p:spPr>
          <a:xfrm>
            <a:off x="2030040" y="4507920"/>
            <a:ext cx="1329840" cy="255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90" name="CustomShape 19"/>
          <p:cNvSpPr/>
          <p:nvPr/>
        </p:nvSpPr>
        <p:spPr>
          <a:xfrm>
            <a:off x="4025520" y="4018680"/>
            <a:ext cx="1329840" cy="255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91" name="CustomShape 20"/>
          <p:cNvSpPr/>
          <p:nvPr/>
        </p:nvSpPr>
        <p:spPr>
          <a:xfrm>
            <a:off x="6021360" y="4507920"/>
            <a:ext cx="1329840" cy="255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p:style>
      </p:sp>
      <p:sp>
        <p:nvSpPr>
          <p:cNvPr id="992" name="CustomShape 21"/>
          <p:cNvSpPr/>
          <p:nvPr/>
        </p:nvSpPr>
        <p:spPr>
          <a:xfrm>
            <a:off x="2030040" y="4760640"/>
            <a:ext cx="132984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000" spc="-1" strike="noStrike">
                <a:solidFill>
                  <a:srgbClr val="000000"/>
                </a:solidFill>
                <a:latin typeface="Calibri"/>
                <a:ea typeface="DejaVu Sans"/>
              </a:rPr>
              <a:t>Teken een voorbeeld</a:t>
            </a:r>
            <a:endParaRPr b="0" lang="nl-NL" sz="1000" spc="-1" strike="noStrike">
              <a:latin typeface="Arial"/>
            </a:endParaRPr>
          </a:p>
        </p:txBody>
      </p:sp>
      <p:sp>
        <p:nvSpPr>
          <p:cNvPr id="993" name="CustomShape 22"/>
          <p:cNvSpPr/>
          <p:nvPr/>
        </p:nvSpPr>
        <p:spPr>
          <a:xfrm>
            <a:off x="4089600" y="4275000"/>
            <a:ext cx="132984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000" spc="-1" strike="noStrike">
                <a:solidFill>
                  <a:srgbClr val="000000"/>
                </a:solidFill>
                <a:latin typeface="Calibri"/>
                <a:ea typeface="DejaVu Sans"/>
              </a:rPr>
              <a:t>Teken een voorbeeld</a:t>
            </a:r>
            <a:endParaRPr b="0" lang="nl-NL" sz="1000" spc="-1" strike="noStrike">
              <a:latin typeface="Arial"/>
            </a:endParaRPr>
          </a:p>
        </p:txBody>
      </p:sp>
      <p:sp>
        <p:nvSpPr>
          <p:cNvPr id="994" name="CustomShape 23"/>
          <p:cNvSpPr/>
          <p:nvPr/>
        </p:nvSpPr>
        <p:spPr>
          <a:xfrm>
            <a:off x="6086880" y="4763880"/>
            <a:ext cx="1329840" cy="24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000" spc="-1" strike="noStrike">
                <a:solidFill>
                  <a:srgbClr val="000000"/>
                </a:solidFill>
                <a:latin typeface="Calibri"/>
                <a:ea typeface="DejaVu Sans"/>
              </a:rPr>
              <a:t>Teken een voorbeeld</a:t>
            </a:r>
            <a:endParaRPr b="0" lang="nl-NL" sz="1000" spc="-1" strike="noStrike">
              <a:latin typeface="Arial"/>
            </a:endParaRPr>
          </a:p>
        </p:txBody>
      </p:sp>
      <p:sp>
        <p:nvSpPr>
          <p:cNvPr id="995" name="CustomShape 24"/>
          <p:cNvSpPr/>
          <p:nvPr/>
        </p:nvSpPr>
        <p:spPr>
          <a:xfrm>
            <a:off x="6323040" y="2009880"/>
            <a:ext cx="2847600" cy="33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600" spc="-1" strike="noStrike">
                <a:solidFill>
                  <a:srgbClr val="000000"/>
                </a:solidFill>
                <a:latin typeface="Calibri"/>
                <a:ea typeface="DejaVu Sans"/>
              </a:rPr>
              <a:t> …   </a:t>
            </a:r>
            <a:r>
              <a:rPr b="0" lang="nl-NL" sz="1600" spc="-1" strike="noStrike">
                <a:solidFill>
                  <a:srgbClr val="000000"/>
                </a:solidFill>
                <a:latin typeface="Calibri"/>
                <a:ea typeface="DejaVu Sans"/>
              </a:rPr>
              <a:t>zijn opgebouwd uit amines</a:t>
            </a:r>
            <a:endParaRPr b="0" lang="nl-NL" sz="1600" spc="-1" strike="noStrike">
              <a:latin typeface="Arial"/>
            </a:endParaRPr>
          </a:p>
        </p:txBody>
      </p:sp>
      <p:sp>
        <p:nvSpPr>
          <p:cNvPr id="996" name="Line 25"/>
          <p:cNvSpPr/>
          <p:nvPr/>
        </p:nvSpPr>
        <p:spPr>
          <a:xfrm>
            <a:off x="228600" y="2432160"/>
            <a:ext cx="0" cy="4388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97" name="CustomShape 26"/>
          <p:cNvSpPr/>
          <p:nvPr/>
        </p:nvSpPr>
        <p:spPr>
          <a:xfrm>
            <a:off x="228600" y="2862000"/>
            <a:ext cx="593640" cy="82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998" name="Line 27"/>
          <p:cNvSpPr/>
          <p:nvPr/>
        </p:nvSpPr>
        <p:spPr>
          <a:xfrm>
            <a:off x="228600" y="2871000"/>
            <a:ext cx="0" cy="4388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999" name="CustomShape 28"/>
          <p:cNvSpPr/>
          <p:nvPr/>
        </p:nvSpPr>
        <p:spPr>
          <a:xfrm>
            <a:off x="228600" y="3300840"/>
            <a:ext cx="593640" cy="82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1000" name="Line 29"/>
          <p:cNvSpPr/>
          <p:nvPr/>
        </p:nvSpPr>
        <p:spPr>
          <a:xfrm>
            <a:off x="228600" y="3300840"/>
            <a:ext cx="0" cy="438840"/>
          </a:xfrm>
          <a:prstGeom prst="line">
            <a:avLst/>
          </a:prstGeom>
          <a:ln>
            <a:solidFill>
              <a:schemeClr val="tx1"/>
            </a:solidFill>
          </a:ln>
        </p:spPr>
        <p:style>
          <a:lnRef idx="1">
            <a:schemeClr val="accent1"/>
          </a:lnRef>
          <a:fillRef idx="0">
            <a:schemeClr val="accent1"/>
          </a:fillRef>
          <a:effectRef idx="0">
            <a:schemeClr val="accent1"/>
          </a:effectRef>
          <a:fontRef idx="minor"/>
        </p:style>
      </p:sp>
      <p:sp>
        <p:nvSpPr>
          <p:cNvPr id="1001" name="CustomShape 30"/>
          <p:cNvSpPr/>
          <p:nvPr/>
        </p:nvSpPr>
        <p:spPr>
          <a:xfrm>
            <a:off x="228600" y="3730680"/>
            <a:ext cx="593640" cy="82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1002" name="CustomShape 31"/>
          <p:cNvSpPr/>
          <p:nvPr/>
        </p:nvSpPr>
        <p:spPr>
          <a:xfrm>
            <a:off x="847080" y="2715840"/>
            <a:ext cx="2036160" cy="30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400" spc="-1" strike="noStrike">
                <a:solidFill>
                  <a:srgbClr val="000000"/>
                </a:solidFill>
                <a:latin typeface="Calibri"/>
                <a:ea typeface="DejaVu Sans"/>
              </a:rPr>
              <a:t>…      </a:t>
            </a:r>
            <a:r>
              <a:rPr b="0" lang="nl-NL" sz="1400" spc="-1" strike="noStrike">
                <a:solidFill>
                  <a:srgbClr val="000000"/>
                </a:solidFill>
                <a:latin typeface="Calibri"/>
                <a:ea typeface="DejaVu Sans"/>
              </a:rPr>
              <a:t>voorbeeld: glucose</a:t>
            </a:r>
            <a:endParaRPr b="0" lang="nl-NL" sz="1400" spc="-1" strike="noStrike">
              <a:latin typeface="Arial"/>
            </a:endParaRPr>
          </a:p>
        </p:txBody>
      </p:sp>
      <p:sp>
        <p:nvSpPr>
          <p:cNvPr id="1003" name="CustomShape 32"/>
          <p:cNvSpPr/>
          <p:nvPr/>
        </p:nvSpPr>
        <p:spPr>
          <a:xfrm>
            <a:off x="847080" y="3168720"/>
            <a:ext cx="1929960" cy="30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400" spc="-1" strike="noStrike">
                <a:solidFill>
                  <a:srgbClr val="000000"/>
                </a:solidFill>
                <a:latin typeface="Calibri"/>
                <a:ea typeface="DejaVu Sans"/>
              </a:rPr>
              <a:t>Disaccharide voorbeeld:</a:t>
            </a:r>
            <a:endParaRPr b="0" lang="nl-NL" sz="1400" spc="-1" strike="noStrike">
              <a:latin typeface="Arial"/>
            </a:endParaRPr>
          </a:p>
        </p:txBody>
      </p:sp>
      <p:sp>
        <p:nvSpPr>
          <p:cNvPr id="1004" name="CustomShape 33"/>
          <p:cNvSpPr/>
          <p:nvPr/>
        </p:nvSpPr>
        <p:spPr>
          <a:xfrm>
            <a:off x="831960" y="3621960"/>
            <a:ext cx="2036160" cy="30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nl-NL" sz="1400" spc="-1" strike="noStrike">
                <a:solidFill>
                  <a:srgbClr val="000000"/>
                </a:solidFill>
                <a:latin typeface="Calibri"/>
                <a:ea typeface="DejaVu Sans"/>
              </a:rPr>
              <a:t>…      </a:t>
            </a:r>
            <a:r>
              <a:rPr b="0" lang="nl-NL" sz="1400" spc="-1" strike="noStrike">
                <a:solidFill>
                  <a:srgbClr val="000000"/>
                </a:solidFill>
                <a:latin typeface="Calibri"/>
                <a:ea typeface="DejaVu Sans"/>
              </a:rPr>
              <a:t>voorbeeld:</a:t>
            </a:r>
            <a:endParaRPr b="0" lang="nl-NL" sz="1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5" name="CustomShape 1"/>
          <p:cNvSpPr/>
          <p:nvPr/>
        </p:nvSpPr>
        <p:spPr>
          <a:xfrm>
            <a:off x="838080" y="365040"/>
            <a:ext cx="10514880" cy="132480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nl-NL" sz="4400" spc="-1" strike="noStrike">
                <a:solidFill>
                  <a:srgbClr val="000000"/>
                </a:solidFill>
                <a:latin typeface="Calibri Light"/>
              </a:rPr>
              <a:t>Na afloop van les 1 en 2 kun je:</a:t>
            </a:r>
            <a:endParaRPr b="0" lang="nl-NL" sz="4400" spc="-1" strike="noStrike">
              <a:latin typeface="Arial"/>
            </a:endParaRPr>
          </a:p>
        </p:txBody>
      </p:sp>
      <p:sp>
        <p:nvSpPr>
          <p:cNvPr id="1006"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de drie groepen macromoleculen benoemen.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de chemische opbouw van de verschillende macromoleculen en lipiden herkennen.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de chemische opbouw van macromoleculen en lipiden beschrijven.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de functie van de macromoleculen en lipiden beschrijven.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het verschil uitleggen tussen monomeren en polymeren.  </a:t>
            </a:r>
            <a:endParaRPr b="0" lang="nl-NL" sz="2800" spc="-1" strike="noStrike">
              <a:latin typeface="Arial"/>
            </a:endParaRPr>
          </a:p>
          <a:p>
            <a:pPr marL="228600" indent="-227880">
              <a:lnSpc>
                <a:spcPct val="90000"/>
              </a:lnSpc>
              <a:spcBef>
                <a:spcPts val="1001"/>
              </a:spcBef>
              <a:buClr>
                <a:srgbClr val="000000"/>
              </a:buClr>
              <a:buFont typeface="Arial"/>
              <a:buChar char="•"/>
            </a:pPr>
            <a:r>
              <a:rPr b="0" lang="nl-NL" sz="2800" spc="-1" strike="noStrike">
                <a:solidFill>
                  <a:srgbClr val="000000"/>
                </a:solidFill>
                <a:latin typeface="Calibri"/>
              </a:rPr>
              <a:t>uitleggen hoe dehydratatie- en hydrolyse verlopen.</a:t>
            </a:r>
            <a:endParaRPr b="0" lang="nl-NL"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Afbeelding 3" descr=""/>
          <p:cNvPicPr/>
          <p:nvPr/>
        </p:nvPicPr>
        <p:blipFill>
          <a:blip r:embed="rId1"/>
          <a:srcRect l="0" t="-9362" r="0" b="36596"/>
          <a:stretch/>
        </p:blipFill>
        <p:spPr>
          <a:xfrm>
            <a:off x="2713320" y="-816480"/>
            <a:ext cx="6832800" cy="78681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578</TotalTime>
  <Application>LibreOffice/6.4.6.2$Linux_X86_64 LibreOffice_project/40$Build-2</Application>
  <Words>4073</Words>
  <Paragraphs>1086</Paragraphs>
  <Company>Hanzehogeschool Groningen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2017-11-21T15:26:22Z</dcterms:created>
  <dc:creator>Spanjer-van Dijk AIR, Anita</dc:creator>
  <dc:description/>
  <dc:language>nl-NL</dc:language>
  <cp:lastModifiedBy/>
  <dcterms:modified xsi:type="dcterms:W3CDTF">2020-11-16T09:51:14Z</dcterms:modified>
  <cp:revision>44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Hanzehogeschool Groningen</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64</vt:i4>
  </property>
  <property fmtid="{D5CDD505-2E9C-101B-9397-08002B2CF9AE}" pid="9" name="PresentationFormat">
    <vt:lpwstr>Breedbeeld</vt:lpwstr>
  </property>
  <property fmtid="{D5CDD505-2E9C-101B-9397-08002B2CF9AE}" pid="10" name="ScaleCrop">
    <vt:bool>0</vt:bool>
  </property>
  <property fmtid="{D5CDD505-2E9C-101B-9397-08002B2CF9AE}" pid="11" name="ShareDoc">
    <vt:bool>0</vt:bool>
  </property>
  <property fmtid="{D5CDD505-2E9C-101B-9397-08002B2CF9AE}" pid="12" name="Slides">
    <vt:i4>82</vt:i4>
  </property>
</Properties>
</file>